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9"/>
  </p:notesMasterIdLst>
  <p:sldIdLst>
    <p:sldId id="256" r:id="rId2"/>
    <p:sldId id="257" r:id="rId3"/>
    <p:sldId id="258" r:id="rId4"/>
    <p:sldId id="259" r:id="rId5"/>
    <p:sldId id="260" r:id="rId6"/>
    <p:sldId id="261" r:id="rId7"/>
    <p:sldId id="263" r:id="rId8"/>
    <p:sldId id="264" r:id="rId9"/>
    <p:sldId id="265" r:id="rId10"/>
    <p:sldId id="266" r:id="rId11"/>
    <p:sldId id="267" r:id="rId12"/>
    <p:sldId id="283"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E7132F-849C-4154-AF65-854B57F6B0D9}" type="datetimeFigureOut">
              <a:rPr lang="tr-TR" smtClean="0"/>
              <a:pPr/>
              <a:t>18.09.2024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2AA981-452F-40FC-982B-A0D61EAFF47B}"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42AA981-452F-40FC-982B-A0D61EAFF47B}" type="slidenum">
              <a:rPr lang="tr-TR" smtClean="0"/>
              <a:pPr/>
              <a:t>19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18.09.2024</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18.09.2024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18.09.2024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18.09.2024</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18.09.2024</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18.09.2024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18.09.2024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18.09.2024</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18.09.2024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18.09.2024</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18.09.2024</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18.09.2024</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00100" y="2143116"/>
            <a:ext cx="7458100" cy="2214578"/>
          </a:xfrm>
        </p:spPr>
        <p:txBody>
          <a:bodyPr>
            <a:normAutofit fontScale="90000"/>
          </a:bodyPr>
          <a:lstStyle/>
          <a:p>
            <a:pPr lvl="0"/>
            <a:r>
              <a:rPr lang="tr-TR" dirty="0" smtClean="0"/>
              <a:t/>
            </a:r>
            <a:br>
              <a:rPr lang="tr-TR" dirty="0" smtClean="0"/>
            </a:br>
            <a:r>
              <a:rPr lang="tr-TR" dirty="0" smtClean="0"/>
              <a:t/>
            </a:r>
            <a:br>
              <a:rPr lang="tr-TR" dirty="0" smtClean="0"/>
            </a:br>
            <a:r>
              <a:rPr lang="tr-TR" dirty="0" smtClean="0"/>
              <a:t>                       </a:t>
            </a:r>
            <a:r>
              <a:rPr lang="tr-TR" sz="3600" dirty="0" smtClean="0">
                <a:solidFill>
                  <a:srgbClr val="C00000"/>
                </a:solidFill>
              </a:rPr>
              <a:t>SINIR KOYMA</a:t>
            </a:r>
            <a:br>
              <a:rPr lang="tr-TR" sz="3600" dirty="0" smtClean="0">
                <a:solidFill>
                  <a:srgbClr val="C00000"/>
                </a:solidFill>
              </a:rPr>
            </a:br>
            <a:r>
              <a:rPr lang="tr-TR" sz="3600" dirty="0" smtClean="0">
                <a:solidFill>
                  <a:srgbClr val="C00000"/>
                </a:solidFill>
              </a:rPr>
              <a:t>                  </a:t>
            </a:r>
            <a:r>
              <a:rPr lang="tr-TR" sz="3600" b="1" dirty="0" smtClean="0">
                <a:solidFill>
                  <a:srgbClr val="C00000"/>
                </a:solidFill>
              </a:rPr>
              <a:t>VELİ  SUNUMU</a:t>
            </a:r>
            <a:br>
              <a:rPr lang="tr-TR" sz="3600" b="1" dirty="0" smtClean="0">
                <a:solidFill>
                  <a:srgbClr val="C00000"/>
                </a:solidFill>
              </a:rPr>
            </a:br>
            <a:r>
              <a:rPr lang="tr-TR" dirty="0" smtClean="0"/>
              <a:t/>
            </a:r>
            <a:br>
              <a:rPr lang="tr-TR" dirty="0" smtClean="0"/>
            </a:br>
            <a:endParaRPr lang="tr-TR" dirty="0"/>
          </a:p>
        </p:txBody>
      </p:sp>
      <p:pic>
        <p:nvPicPr>
          <p:cNvPr id="4" name="3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pic>
        <p:nvPicPr>
          <p:cNvPr id="7" name="object 10"/>
          <p:cNvPicPr/>
          <p:nvPr/>
        </p:nvPicPr>
        <p:blipFill>
          <a:blip r:embed="rId4" cstate="print"/>
          <a:stretch>
            <a:fillRect/>
          </a:stretch>
        </p:blipFill>
        <p:spPr>
          <a:xfrm>
            <a:off x="2071670" y="4143380"/>
            <a:ext cx="1271237" cy="2179308"/>
          </a:xfrm>
          <a:prstGeom prst="rect">
            <a:avLst/>
          </a:prstGeom>
        </p:spPr>
      </p:pic>
      <p:pic>
        <p:nvPicPr>
          <p:cNvPr id="8" name="object 6"/>
          <p:cNvPicPr/>
          <p:nvPr/>
        </p:nvPicPr>
        <p:blipFill>
          <a:blip r:embed="rId5" cstate="print"/>
          <a:stretch>
            <a:fillRect/>
          </a:stretch>
        </p:blipFill>
        <p:spPr>
          <a:xfrm>
            <a:off x="7429520" y="4071942"/>
            <a:ext cx="1215482" cy="2180246"/>
          </a:xfrm>
          <a:prstGeom prst="rect">
            <a:avLst/>
          </a:prstGeom>
        </p:spPr>
      </p:pic>
      <p:pic>
        <p:nvPicPr>
          <p:cNvPr id="9" name="object 5"/>
          <p:cNvPicPr/>
          <p:nvPr/>
        </p:nvPicPr>
        <p:blipFill>
          <a:blip r:embed="rId6" cstate="print"/>
          <a:stretch>
            <a:fillRect/>
          </a:stretch>
        </p:blipFill>
        <p:spPr>
          <a:xfrm>
            <a:off x="3500430" y="5143512"/>
            <a:ext cx="1221868" cy="1320664"/>
          </a:xfrm>
          <a:prstGeom prst="rect">
            <a:avLst/>
          </a:prstGeom>
        </p:spPr>
      </p:pic>
      <p:pic>
        <p:nvPicPr>
          <p:cNvPr id="10" name="object 7"/>
          <p:cNvPicPr/>
          <p:nvPr/>
        </p:nvPicPr>
        <p:blipFill>
          <a:blip r:embed="rId7" cstate="print"/>
          <a:stretch>
            <a:fillRect/>
          </a:stretch>
        </p:blipFill>
        <p:spPr>
          <a:xfrm>
            <a:off x="6715140" y="4500570"/>
            <a:ext cx="486894" cy="169135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868478"/>
          </a:xfrm>
        </p:spPr>
        <p:txBody>
          <a:bodyPr>
            <a:normAutofit fontScale="90000"/>
          </a:bodyPr>
          <a:lstStyle/>
          <a:p>
            <a:pPr lvl="0"/>
            <a:r>
              <a:rPr lang="tr-TR" b="1" dirty="0" smtClean="0"/>
              <a:t/>
            </a:r>
            <a:br>
              <a:rPr lang="tr-TR" b="1" dirty="0" smtClean="0"/>
            </a:br>
            <a:r>
              <a:rPr lang="tr-TR" b="1" dirty="0" smtClean="0"/>
              <a:t>            </a:t>
            </a:r>
            <a:r>
              <a:rPr lang="tr-TR" b="1" dirty="0" smtClean="0">
                <a:solidFill>
                  <a:srgbClr val="FF0000"/>
                </a:solidFill>
              </a:rPr>
              <a:t>Ergenlerin Neden Sınırlara  </a:t>
            </a:r>
            <a:br>
              <a:rPr lang="tr-TR" b="1" dirty="0" smtClean="0">
                <a:solidFill>
                  <a:srgbClr val="FF0000"/>
                </a:solidFill>
              </a:rPr>
            </a:br>
            <a:r>
              <a:rPr lang="tr-TR" b="1" dirty="0" smtClean="0">
                <a:solidFill>
                  <a:srgbClr val="FF0000"/>
                </a:solidFill>
              </a:rPr>
              <a:t>               İhtiyaçları Vardır?</a:t>
            </a:r>
            <a:r>
              <a:rPr lang="tr-TR" dirty="0" smtClean="0">
                <a:solidFill>
                  <a:srgbClr val="FF0000"/>
                </a:solidFill>
              </a:rPr>
              <a:t>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611560" y="2143116"/>
            <a:ext cx="7467600" cy="3830770"/>
          </a:xfrm>
        </p:spPr>
        <p:txBody>
          <a:bodyPr/>
          <a:lstStyle/>
          <a:p>
            <a:pPr lvl="0"/>
            <a:r>
              <a:rPr lang="tr-TR" dirty="0" smtClean="0"/>
              <a:t>Sınırlar gençlerin araştırma  yapmasına yardımcı olur.</a:t>
            </a:r>
          </a:p>
          <a:p>
            <a:pPr lvl="0"/>
            <a:r>
              <a:rPr lang="tr-TR" dirty="0" smtClean="0"/>
              <a:t>Sınırlar kabul edilebilir davranışı tanımlar.</a:t>
            </a:r>
          </a:p>
          <a:p>
            <a:pPr lvl="0"/>
            <a:r>
              <a:rPr lang="tr-TR" dirty="0" smtClean="0"/>
              <a:t>Sınırlar ilişkileri tanımlar.</a:t>
            </a:r>
          </a:p>
          <a:p>
            <a:pPr lvl="0"/>
            <a:r>
              <a:rPr lang="tr-TR" dirty="0" smtClean="0"/>
              <a:t>Sınırlar güvenlik sağlar.</a:t>
            </a:r>
          </a:p>
          <a:p>
            <a:pPr lvl="0"/>
            <a:r>
              <a:rPr lang="tr-TR" dirty="0" smtClean="0"/>
              <a:t>Sınırlar problem çözme becerilerini öğretir.</a:t>
            </a:r>
          </a:p>
          <a:p>
            <a:pPr lvl="0"/>
            <a:r>
              <a:rPr lang="tr-TR" dirty="0" smtClean="0"/>
              <a:t>Sınırlar hazırlığı netleştirir.</a:t>
            </a:r>
          </a:p>
          <a:p>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6" name="5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285728"/>
            <a:ext cx="6824658" cy="1654164"/>
          </a:xfrm>
        </p:spPr>
        <p:txBody>
          <a:bodyPr>
            <a:normAutofit fontScale="90000"/>
          </a:bodyPr>
          <a:lstStyle/>
          <a:p>
            <a:pPr lvl="0"/>
            <a:r>
              <a:rPr lang="tr-TR" b="1" dirty="0" smtClean="0"/>
              <a:t/>
            </a:r>
            <a:br>
              <a:rPr lang="tr-TR" b="1" dirty="0" smtClean="0"/>
            </a:br>
            <a:r>
              <a:rPr lang="tr-TR" b="1" dirty="0" smtClean="0"/>
              <a:t>        </a:t>
            </a:r>
            <a:r>
              <a:rPr lang="tr-TR" b="1" dirty="0" smtClean="0">
                <a:solidFill>
                  <a:srgbClr val="FF0000"/>
                </a:solidFill>
              </a:rPr>
              <a:t/>
            </a:r>
            <a:br>
              <a:rPr lang="tr-TR" b="1" dirty="0" smtClean="0">
                <a:solidFill>
                  <a:srgbClr val="FF0000"/>
                </a:solidFill>
              </a:rPr>
            </a:br>
            <a:r>
              <a:rPr lang="tr-TR" b="1" dirty="0" smtClean="0">
                <a:solidFill>
                  <a:srgbClr val="FF0000"/>
                </a:solidFill>
              </a:rPr>
              <a:t>    Ergenlerin Neden Sınırlara   </a:t>
            </a:r>
            <a:br>
              <a:rPr lang="tr-TR" b="1" dirty="0" smtClean="0">
                <a:solidFill>
                  <a:srgbClr val="FF0000"/>
                </a:solidFill>
              </a:rPr>
            </a:br>
            <a:r>
              <a:rPr lang="tr-TR" b="1" dirty="0" smtClean="0">
                <a:solidFill>
                  <a:srgbClr val="FF0000"/>
                </a:solidFill>
              </a:rPr>
              <a:t>      İhtiyaçları Vardır?</a:t>
            </a:r>
            <a:r>
              <a:rPr lang="tr-TR" dirty="0" smtClean="0">
                <a:solidFill>
                  <a:srgbClr val="FF0000"/>
                </a:solidFill>
              </a:rPr>
              <a:t> </a:t>
            </a:r>
            <a:r>
              <a:rPr lang="tr-TR" dirty="0" smtClean="0"/>
              <a:t/>
            </a:r>
            <a:br>
              <a:rPr lang="tr-TR" dirty="0" smtClean="0"/>
            </a:br>
            <a:endParaRPr lang="tr-TR" dirty="0"/>
          </a:p>
        </p:txBody>
      </p:sp>
      <p:sp>
        <p:nvSpPr>
          <p:cNvPr id="3" name="2 İçerik Yer Tutucusu"/>
          <p:cNvSpPr>
            <a:spLocks noGrp="1"/>
          </p:cNvSpPr>
          <p:nvPr>
            <p:ph sz="quarter" idx="1"/>
          </p:nvPr>
        </p:nvSpPr>
        <p:spPr>
          <a:xfrm>
            <a:off x="457200" y="1857364"/>
            <a:ext cx="7467600" cy="4616588"/>
          </a:xfrm>
        </p:spPr>
        <p:txBody>
          <a:bodyPr>
            <a:normAutofit/>
          </a:bodyPr>
          <a:lstStyle/>
          <a:p>
            <a:pPr lvl="0"/>
            <a:r>
              <a:rPr lang="tr-TR" dirty="0" smtClean="0"/>
              <a:t>Sınırlar güven üzerine dersler verir.</a:t>
            </a:r>
          </a:p>
          <a:p>
            <a:pPr lvl="0"/>
            <a:r>
              <a:rPr lang="tr-TR" dirty="0" smtClean="0"/>
              <a:t>Sınırlar gelişmeyi ölçen ölçütlerdir.</a:t>
            </a:r>
          </a:p>
          <a:p>
            <a:pPr lvl="0"/>
            <a:r>
              <a:rPr lang="tr-TR" dirty="0" smtClean="0"/>
              <a:t>Sınırlar çocuğunuzla birlikte gelişmelidir  (</a:t>
            </a:r>
            <a:r>
              <a:rPr lang="tr-TR" dirty="0" err="1" smtClean="0"/>
              <a:t>Mackenzie</a:t>
            </a:r>
            <a:r>
              <a:rPr lang="tr-TR" dirty="0" smtClean="0"/>
              <a:t>, 2022, s.54-68).</a:t>
            </a:r>
          </a:p>
          <a:p>
            <a:pPr lvl="0"/>
            <a:r>
              <a:rPr lang="tr-TR" dirty="0" smtClean="0"/>
              <a:t>Sınırların özü, öz kontrol, sorumluluk, özgürlük ve sevgidir. Bunlar manevi yaşamın temel dayanaklarıdır. Peki bunlar nasıl gelişir? (</a:t>
            </a:r>
            <a:r>
              <a:rPr lang="tr-TR" dirty="0" err="1" smtClean="0"/>
              <a:t>Cloud</a:t>
            </a:r>
            <a:r>
              <a:rPr lang="tr-TR" dirty="0" smtClean="0"/>
              <a:t> ve </a:t>
            </a:r>
            <a:r>
              <a:rPr lang="tr-TR" dirty="0" err="1" smtClean="0"/>
              <a:t>Townsend</a:t>
            </a:r>
            <a:r>
              <a:rPr lang="tr-TR" dirty="0" smtClean="0"/>
              <a:t>, 2022, s.23)</a:t>
            </a:r>
          </a:p>
          <a:p>
            <a:pPr lvl="0"/>
            <a:r>
              <a:rPr lang="tr-TR" dirty="0" smtClean="0"/>
              <a:t>Sınırları geliştirebilmeleri konusunda çocuklarınıza yol gösterebilmeniz için  3 yöntem vardır: </a:t>
            </a:r>
          </a:p>
          <a:p>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6" name="5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r>
              <a:rPr lang="tr-TR" dirty="0" smtClean="0"/>
              <a:t/>
            </a:r>
            <a:br>
              <a:rPr lang="tr-TR" dirty="0" smtClean="0"/>
            </a:br>
            <a:endParaRPr lang="tr-TR" dirty="0"/>
          </a:p>
        </p:txBody>
      </p:sp>
      <p:sp>
        <p:nvSpPr>
          <p:cNvPr id="3" name="2 İçerik Yer Tutucusu"/>
          <p:cNvSpPr>
            <a:spLocks noGrp="1"/>
          </p:cNvSpPr>
          <p:nvPr>
            <p:ph sz="quarter" idx="1"/>
          </p:nvPr>
        </p:nvSpPr>
        <p:spPr>
          <a:xfrm>
            <a:off x="457200" y="500042"/>
            <a:ext cx="8229600" cy="5626121"/>
          </a:xfrm>
        </p:spPr>
        <p:txBody>
          <a:bodyPr/>
          <a:lstStyle/>
          <a:p>
            <a:pPr lvl="0"/>
            <a:endParaRPr lang="tr-TR" b="1" dirty="0" smtClean="0"/>
          </a:p>
          <a:p>
            <a:pPr lvl="0"/>
            <a:endParaRPr lang="tr-TR" b="1" dirty="0" smtClean="0"/>
          </a:p>
          <a:p>
            <a:pPr>
              <a:buNone/>
            </a:pPr>
            <a:r>
              <a:rPr lang="tr-TR" dirty="0" smtClean="0"/>
              <a:t>                </a:t>
            </a:r>
            <a:r>
              <a:rPr lang="tr-TR" dirty="0" smtClean="0">
                <a:solidFill>
                  <a:srgbClr val="FF0000"/>
                </a:solidFill>
              </a:rPr>
              <a:t>ÇOCUKLARA SINIRLARI NASIL ÖĞRETEBİLİRİZ  ?             </a:t>
            </a:r>
          </a:p>
          <a:p>
            <a:pPr>
              <a:buNone/>
            </a:pPr>
            <a:r>
              <a:rPr lang="tr-TR" dirty="0" smtClean="0">
                <a:solidFill>
                  <a:srgbClr val="FF0000"/>
                </a:solidFill>
              </a:rPr>
              <a:t>                </a:t>
            </a:r>
          </a:p>
          <a:p>
            <a:endParaRPr lang="tr-TR" dirty="0" smtClean="0"/>
          </a:p>
          <a:p>
            <a:pPr>
              <a:buNone/>
            </a:pPr>
            <a:r>
              <a:rPr lang="tr-TR" dirty="0" smtClean="0"/>
              <a:t>              </a:t>
            </a:r>
            <a:r>
              <a:rPr lang="tr-TR" b="1" dirty="0" smtClean="0"/>
              <a:t>        </a:t>
            </a:r>
          </a:p>
          <a:p>
            <a:pPr>
              <a:buNone/>
            </a:pPr>
            <a:r>
              <a:rPr lang="tr-TR" b="1" dirty="0" smtClean="0"/>
              <a:t>        1. Öğretmek</a:t>
            </a:r>
            <a:endParaRPr lang="tr-TR" dirty="0" smtClean="0"/>
          </a:p>
          <a:p>
            <a:pPr lvl="0"/>
            <a:r>
              <a:rPr lang="tr-TR" dirty="0" smtClean="0"/>
              <a:t>Sınırlarla ilgili kavramlar açık ve nettir aynı zamanda günlük hayata dayanır. Bu nedenle   sınırlar çocuklara öğretilebilir.</a:t>
            </a:r>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6" name="5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pic>
        <p:nvPicPr>
          <p:cNvPr id="7" name="object 3"/>
          <p:cNvPicPr/>
          <p:nvPr/>
        </p:nvPicPr>
        <p:blipFill>
          <a:blip r:embed="rId4" cstate="print"/>
          <a:stretch>
            <a:fillRect/>
          </a:stretch>
        </p:blipFill>
        <p:spPr>
          <a:xfrm>
            <a:off x="6156176" y="1810164"/>
            <a:ext cx="2548544" cy="1618836"/>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357298"/>
            <a:ext cx="8229600" cy="5286412"/>
          </a:xfrm>
        </p:spPr>
        <p:txBody>
          <a:bodyPr>
            <a:normAutofit/>
          </a:bodyPr>
          <a:lstStyle/>
          <a:p>
            <a:pPr>
              <a:buNone/>
            </a:pPr>
            <a:r>
              <a:rPr lang="tr-TR" b="1" i="1" dirty="0" smtClean="0"/>
              <a:t>       </a:t>
            </a:r>
            <a:r>
              <a:rPr lang="tr-TR" b="1" i="1" dirty="0" smtClean="0">
                <a:solidFill>
                  <a:srgbClr val="0070C0"/>
                </a:solidFill>
              </a:rPr>
              <a:t>1- </a:t>
            </a:r>
            <a:r>
              <a:rPr lang="tr-TR" b="1" i="1" dirty="0" err="1" smtClean="0">
                <a:solidFill>
                  <a:srgbClr val="0070C0"/>
                </a:solidFill>
              </a:rPr>
              <a:t>Otokratik</a:t>
            </a:r>
            <a:r>
              <a:rPr lang="tr-TR" b="1" i="1" dirty="0" smtClean="0">
                <a:solidFill>
                  <a:srgbClr val="0070C0"/>
                </a:solidFill>
              </a:rPr>
              <a:t> veya Cezalandırıcı Yaklaşım </a:t>
            </a:r>
          </a:p>
          <a:p>
            <a:pPr>
              <a:buNone/>
            </a:pPr>
            <a:r>
              <a:rPr lang="tr-TR" b="1" i="1" dirty="0" smtClean="0">
                <a:solidFill>
                  <a:srgbClr val="0070C0"/>
                </a:solidFill>
              </a:rPr>
              <a:t>             ( Katı ama Saygılı Değil)</a:t>
            </a:r>
            <a:endParaRPr lang="tr-TR" dirty="0" smtClean="0">
              <a:solidFill>
                <a:srgbClr val="0070C0"/>
              </a:solidFill>
            </a:endParaRPr>
          </a:p>
          <a:p>
            <a:pPr lvl="0"/>
            <a:endParaRPr lang="tr-TR" dirty="0" smtClean="0"/>
          </a:p>
          <a:p>
            <a:pPr lvl="0"/>
            <a:r>
              <a:rPr lang="tr-TR" dirty="0" smtClean="0"/>
              <a:t>  Disiplinin etkili olması için acı verici olması gerektiği inancına dayanır. Uyumlu gençler korktukları için iş birliği yapabilir ancak inatçı olanlar isyan edip misilleme yaparlar.</a:t>
            </a:r>
          </a:p>
          <a:p>
            <a:endParaRPr lang="tr-TR" dirty="0"/>
          </a:p>
        </p:txBody>
      </p:sp>
      <p:pic>
        <p:nvPicPr>
          <p:cNvPr id="4" name="3 Resim" descr="Bolu MEM (@boluilmem) / X"/>
          <p:cNvPicPr/>
          <p:nvPr/>
        </p:nvPicPr>
        <p:blipFill>
          <a:blip r:embed="rId2"/>
          <a:srcRect/>
          <a:stretch>
            <a:fillRect/>
          </a:stretch>
        </p:blipFill>
        <p:spPr bwMode="auto">
          <a:xfrm>
            <a:off x="1" y="1"/>
            <a:ext cx="1785918" cy="1428736"/>
          </a:xfrm>
          <a:prstGeom prst="rect">
            <a:avLst/>
          </a:prstGeom>
          <a:noFill/>
          <a:ln w="9525">
            <a:noFill/>
            <a:miter lim="800000"/>
            <a:headEnd/>
            <a:tailEnd/>
          </a:ln>
        </p:spPr>
      </p:pic>
      <p:pic>
        <p:nvPicPr>
          <p:cNvPr id="7" name="6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857232"/>
            <a:ext cx="8229600" cy="5572164"/>
          </a:xfrm>
        </p:spPr>
        <p:txBody>
          <a:bodyPr>
            <a:normAutofit fontScale="92500" lnSpcReduction="20000"/>
          </a:bodyPr>
          <a:lstStyle/>
          <a:p>
            <a:pPr>
              <a:buNone/>
            </a:pPr>
            <a:r>
              <a:rPr lang="tr-TR" b="1" i="1" dirty="0" smtClean="0"/>
              <a:t>                </a:t>
            </a:r>
          </a:p>
          <a:p>
            <a:pPr>
              <a:buNone/>
            </a:pPr>
            <a:r>
              <a:rPr lang="tr-TR" b="1" i="1" dirty="0" smtClean="0"/>
              <a:t>             </a:t>
            </a:r>
            <a:r>
              <a:rPr lang="tr-TR" sz="2600" b="1" i="1" dirty="0" smtClean="0">
                <a:solidFill>
                  <a:srgbClr val="0070C0"/>
                </a:solidFill>
              </a:rPr>
              <a:t>Cezalandırıcı Sınır Koyma Uygulamalarına   </a:t>
            </a:r>
          </a:p>
          <a:p>
            <a:pPr>
              <a:buNone/>
            </a:pPr>
            <a:r>
              <a:rPr lang="tr-TR" sz="2600" b="1" i="1" dirty="0" smtClean="0">
                <a:solidFill>
                  <a:srgbClr val="0070C0"/>
                </a:solidFill>
              </a:rPr>
              <a:t>                    Örnekler</a:t>
            </a:r>
          </a:p>
          <a:p>
            <a:pPr>
              <a:buNone/>
            </a:pPr>
            <a:endParaRPr lang="tr-TR" dirty="0" smtClean="0"/>
          </a:p>
          <a:p>
            <a:pPr lvl="0"/>
            <a:r>
              <a:rPr lang="tr-TR" dirty="0" smtClean="0"/>
              <a:t>Dayak, tokat ve diğer bedensel ceza biçimleri.</a:t>
            </a:r>
          </a:p>
          <a:p>
            <a:pPr lvl="0"/>
            <a:r>
              <a:rPr lang="tr-TR" dirty="0" smtClean="0"/>
              <a:t>En sevdiği ayrıcalıkları veya eşyaları uzun süreler için elinden almak.</a:t>
            </a:r>
          </a:p>
          <a:p>
            <a:pPr lvl="0"/>
            <a:r>
              <a:rPr lang="tr-TR" dirty="0" smtClean="0"/>
              <a:t>Utandırma ve suçlama.</a:t>
            </a:r>
          </a:p>
          <a:p>
            <a:pPr lvl="0"/>
            <a:r>
              <a:rPr lang="tr-TR" dirty="0" smtClean="0"/>
              <a:t>Tehdit etme, göz korkutma ve aşağılama.</a:t>
            </a:r>
          </a:p>
          <a:p>
            <a:pPr lvl="0"/>
            <a:r>
              <a:rPr lang="tr-TR" dirty="0" smtClean="0"/>
              <a:t>Aşırı uzun süreler boyunca eve kapama.</a:t>
            </a:r>
          </a:p>
          <a:p>
            <a:pPr lvl="0"/>
            <a:r>
              <a:rPr lang="tr-TR" dirty="0" smtClean="0"/>
              <a:t>Nasıl hissettirdiğini göstermek için lakap takma.</a:t>
            </a:r>
          </a:p>
          <a:p>
            <a:pPr lvl="0"/>
            <a:r>
              <a:rPr lang="tr-TR" dirty="0" smtClean="0"/>
              <a:t>Alaycı ve aşağılayıcı bir dil kullanma.</a:t>
            </a:r>
          </a:p>
          <a:p>
            <a:pPr lvl="0"/>
            <a:r>
              <a:rPr lang="tr-TR" dirty="0" smtClean="0"/>
              <a:t>Cezalandıran ebeveynlerin çoğu bu şekilde yetiştirilmiş kişilerdir. Bu yöntem onlara doğal ve tanıdık gelir ve etkinliğini sorgulamazlar. İşler ters gittiğinde, sorunun yöntemlerinde değil, çocuklarında olduğunu varsayarlar (</a:t>
            </a:r>
            <a:r>
              <a:rPr lang="tr-TR" dirty="0" err="1" smtClean="0"/>
              <a:t>Mackenzie</a:t>
            </a:r>
            <a:r>
              <a:rPr lang="tr-TR" dirty="0" smtClean="0"/>
              <a:t>, 2022, s.91).</a:t>
            </a:r>
          </a:p>
          <a:p>
            <a:endParaRPr lang="tr-TR" dirty="0"/>
          </a:p>
        </p:txBody>
      </p:sp>
      <p:pic>
        <p:nvPicPr>
          <p:cNvPr id="5" name="4 Resim" descr="Bolu MEM (@boluilmem) / X"/>
          <p:cNvPicPr/>
          <p:nvPr/>
        </p:nvPicPr>
        <p:blipFill>
          <a:blip r:embed="rId2"/>
          <a:srcRect/>
          <a:stretch>
            <a:fillRect/>
          </a:stretch>
        </p:blipFill>
        <p:spPr bwMode="auto">
          <a:xfrm>
            <a:off x="0" y="0"/>
            <a:ext cx="1571604" cy="1571612"/>
          </a:xfrm>
          <a:prstGeom prst="rect">
            <a:avLst/>
          </a:prstGeom>
          <a:noFill/>
          <a:ln w="9525">
            <a:noFill/>
            <a:miter lim="800000"/>
            <a:headEnd/>
            <a:tailEnd/>
          </a:ln>
        </p:spPr>
      </p:pic>
      <p:pic>
        <p:nvPicPr>
          <p:cNvPr id="4" name="3 Resim" descr="BOLU RAM (@BOLURAM14) / X"/>
          <p:cNvPicPr/>
          <p:nvPr/>
        </p:nvPicPr>
        <p:blipFill>
          <a:blip r:embed="rId3"/>
          <a:srcRect/>
          <a:stretch>
            <a:fillRect/>
          </a:stretch>
        </p:blipFill>
        <p:spPr bwMode="auto">
          <a:xfrm>
            <a:off x="7643834" y="0"/>
            <a:ext cx="1500166" cy="10715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00034" y="928670"/>
            <a:ext cx="8229600" cy="5197493"/>
          </a:xfrm>
        </p:spPr>
        <p:txBody>
          <a:bodyPr>
            <a:normAutofit fontScale="70000" lnSpcReduction="20000"/>
          </a:bodyPr>
          <a:lstStyle/>
          <a:p>
            <a:pPr>
              <a:buNone/>
            </a:pPr>
            <a:endParaRPr lang="tr-TR" b="1" i="1" dirty="0" smtClean="0"/>
          </a:p>
          <a:p>
            <a:pPr>
              <a:buNone/>
            </a:pPr>
            <a:r>
              <a:rPr lang="tr-TR" sz="3400" b="1" i="1" dirty="0" smtClean="0">
                <a:solidFill>
                  <a:srgbClr val="0070C0"/>
                </a:solidFill>
              </a:rPr>
              <a:t>         </a:t>
            </a:r>
          </a:p>
          <a:p>
            <a:pPr>
              <a:buNone/>
            </a:pPr>
            <a:r>
              <a:rPr lang="tr-TR" sz="3400" b="1" i="1" dirty="0" smtClean="0">
                <a:solidFill>
                  <a:srgbClr val="0070C0"/>
                </a:solidFill>
              </a:rPr>
              <a:t>    2- İzin Verici Yaklaşım (Saygılı ama Katı Değil)</a:t>
            </a:r>
          </a:p>
          <a:p>
            <a:pPr>
              <a:buNone/>
            </a:pPr>
            <a:endParaRPr lang="tr-TR" dirty="0" smtClean="0"/>
          </a:p>
          <a:p>
            <a:pPr lvl="0"/>
            <a:r>
              <a:rPr lang="tr-TR" dirty="0" smtClean="0"/>
              <a:t>Sınırsız özgürlük demokrasi değil anarşi ortaya çıkaracağı için gençler kurallara veya otoriteye saygı duymayı öğrenmezler. Özgürlüklerini sorumluluk sahibi bir şekilde nasıl yöneteceklerini öğrenemezler.</a:t>
            </a:r>
          </a:p>
          <a:p>
            <a:pPr>
              <a:buNone/>
            </a:pPr>
            <a:endParaRPr lang="tr-TR" sz="2900" b="1" i="1" dirty="0" smtClean="0"/>
          </a:p>
          <a:p>
            <a:pPr>
              <a:buNone/>
            </a:pPr>
            <a:r>
              <a:rPr lang="tr-TR" sz="2900" b="1" i="1" dirty="0" smtClean="0"/>
              <a:t>        </a:t>
            </a:r>
            <a:r>
              <a:rPr lang="tr-TR" sz="2900" b="1" i="1" dirty="0" smtClean="0">
                <a:solidFill>
                  <a:srgbClr val="00B0F0"/>
                </a:solidFill>
              </a:rPr>
              <a:t>İzin Verici Sınır Koyma Uygulamalarına Örnekler</a:t>
            </a:r>
            <a:endParaRPr lang="tr-TR" sz="2900" dirty="0" smtClean="0">
              <a:solidFill>
                <a:srgbClr val="00B0F0"/>
              </a:solidFill>
            </a:endParaRPr>
          </a:p>
          <a:p>
            <a:pPr lvl="0"/>
            <a:r>
              <a:rPr lang="tr-TR" dirty="0" smtClean="0"/>
              <a:t>Kabul edilemez davranışları görmezden gelmek veya yok saymak.</a:t>
            </a:r>
          </a:p>
          <a:p>
            <a:pPr lvl="0"/>
            <a:r>
              <a:rPr lang="tr-TR" dirty="0" smtClean="0"/>
              <a:t>Kabul edilemez davranışlar için sadece uyarmak, sürekli ikinci şans vermek.</a:t>
            </a:r>
          </a:p>
          <a:p>
            <a:pPr lvl="0"/>
            <a:r>
              <a:rPr lang="tr-TR" dirty="0" smtClean="0"/>
              <a:t>Tekrarlama, hatırlatma, uzun açıklamalar yapma.</a:t>
            </a:r>
          </a:p>
          <a:p>
            <a:pPr lvl="0"/>
            <a:r>
              <a:rPr lang="tr-TR" dirty="0" smtClean="0"/>
              <a:t>İşbirliği için rüşvet ve özel ödüller sunmak.</a:t>
            </a:r>
          </a:p>
          <a:p>
            <a:pPr lvl="0"/>
            <a:r>
              <a:rPr lang="tr-TR" dirty="0" err="1" smtClean="0"/>
              <a:t>Dramaya</a:t>
            </a:r>
            <a:r>
              <a:rPr lang="tr-TR" dirty="0" smtClean="0"/>
              <a:t> teslim olmak.</a:t>
            </a:r>
          </a:p>
          <a:p>
            <a:pPr lvl="0"/>
            <a:r>
              <a:rPr lang="tr-TR" dirty="0" smtClean="0"/>
              <a:t>Çocuğunuz için dağınıklıkları toplamak.</a:t>
            </a:r>
          </a:p>
          <a:p>
            <a:pPr lvl="0"/>
            <a:r>
              <a:rPr lang="tr-TR" dirty="0" smtClean="0"/>
              <a:t>Çocuğunuzun kabul edilemez davranışları için bahaneler uydurmak.</a:t>
            </a:r>
          </a:p>
          <a:p>
            <a:pPr lvl="0"/>
            <a:r>
              <a:rPr lang="tr-TR" dirty="0" smtClean="0"/>
              <a:t>Ebeveynler arasında tutarsız takip.</a:t>
            </a:r>
          </a:p>
          <a:p>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4" name="3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85728"/>
            <a:ext cx="8229600" cy="5840435"/>
          </a:xfrm>
        </p:spPr>
        <p:txBody>
          <a:bodyPr>
            <a:normAutofit fontScale="92500" lnSpcReduction="20000"/>
          </a:bodyPr>
          <a:lstStyle/>
          <a:p>
            <a:pPr>
              <a:buNone/>
            </a:pPr>
            <a:r>
              <a:rPr lang="tr-TR" b="1" i="1" dirty="0" smtClean="0"/>
              <a:t>    </a:t>
            </a:r>
          </a:p>
          <a:p>
            <a:pPr>
              <a:buNone/>
            </a:pPr>
            <a:endParaRPr lang="tr-TR" b="1" i="1" dirty="0" smtClean="0"/>
          </a:p>
          <a:p>
            <a:pPr>
              <a:buNone/>
            </a:pPr>
            <a:endParaRPr lang="tr-TR" b="1" i="1" dirty="0" smtClean="0"/>
          </a:p>
          <a:p>
            <a:pPr>
              <a:buNone/>
            </a:pPr>
            <a:endParaRPr lang="tr-TR" b="1" i="1" dirty="0" smtClean="0"/>
          </a:p>
          <a:p>
            <a:pPr>
              <a:buNone/>
            </a:pPr>
            <a:r>
              <a:rPr lang="tr-TR" sz="2600" b="1" i="1" dirty="0" smtClean="0"/>
              <a:t>                 </a:t>
            </a:r>
            <a:r>
              <a:rPr lang="tr-TR" sz="2600" b="1" i="1" dirty="0" smtClean="0">
                <a:solidFill>
                  <a:srgbClr val="0070C0"/>
                </a:solidFill>
              </a:rPr>
              <a:t>3 .Karma Yaklaşım (Ne Katı Ne Saygılı)</a:t>
            </a:r>
            <a:endParaRPr lang="tr-TR" sz="2600" dirty="0" smtClean="0">
              <a:solidFill>
                <a:srgbClr val="0070C0"/>
              </a:solidFill>
            </a:endParaRPr>
          </a:p>
          <a:p>
            <a:pPr lvl="0"/>
            <a:endParaRPr lang="tr-TR" dirty="0" smtClean="0"/>
          </a:p>
          <a:p>
            <a:pPr lvl="0"/>
            <a:r>
              <a:rPr lang="tr-TR" dirty="0" smtClean="0"/>
              <a:t>Cezalandırıcı ve izin verici sınırların bir arada olduğu yöntemdir ve bu yöntem tutarsızlık ifade eder.</a:t>
            </a:r>
          </a:p>
          <a:p>
            <a:pPr lvl="0"/>
            <a:r>
              <a:rPr lang="tr-TR" dirty="0" smtClean="0"/>
              <a:t>Karma yaklaşımın birçok varyasyonu vardır. En yaygın varyasyon, ebeveynlerin sürece izin vererek başladığı, sonra yıprandığı, sabrını yitirdiği ve cezalandırıcı taktiklere (Tehdit, aşağılama, suçlama ve uzun süreli sonuçlara) başvurduğudur.</a:t>
            </a:r>
          </a:p>
          <a:p>
            <a:pPr lvl="0"/>
            <a:r>
              <a:rPr lang="tr-TR" dirty="0" smtClean="0"/>
              <a:t>Bir başka yaygın varyasyon, iki ebeveynin yaklaşımları birbirinden farklı olduğunda ortaya çıkandır. Ebeveynlerden biri cezalandırıcı, diğeri aşırı izin verici olabilir, ikisini yaklaşımlarını birleştirince karma bir yaklaşım görürüz. Bu, çocuklar için aynı anda çalışan iki farklı hükümetle aynı çatı altında yaşamak gibidir. </a:t>
            </a:r>
          </a:p>
          <a:p>
            <a:endParaRPr lang="tr-TR" dirty="0"/>
          </a:p>
        </p:txBody>
      </p:sp>
      <p:pic>
        <p:nvPicPr>
          <p:cNvPr id="4" name="3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928670"/>
            <a:ext cx="8229600" cy="5197493"/>
          </a:xfrm>
        </p:spPr>
        <p:txBody>
          <a:bodyPr>
            <a:normAutofit fontScale="92500" lnSpcReduction="20000"/>
          </a:bodyPr>
          <a:lstStyle/>
          <a:p>
            <a:pPr lvl="0">
              <a:buNone/>
            </a:pPr>
            <a:endParaRPr lang="tr-TR" dirty="0" smtClean="0"/>
          </a:p>
          <a:p>
            <a:pPr lvl="0">
              <a:buNone/>
            </a:pPr>
            <a:r>
              <a:rPr lang="tr-TR" dirty="0" smtClean="0"/>
              <a:t>                   </a:t>
            </a:r>
            <a:r>
              <a:rPr lang="tr-TR" b="1" i="1" dirty="0" smtClean="0">
                <a:solidFill>
                  <a:srgbClr val="00B0F0"/>
                </a:solidFill>
              </a:rPr>
              <a:t>Karma  Yaklaşım  Kullanırken Olası   </a:t>
            </a:r>
          </a:p>
          <a:p>
            <a:pPr lvl="0">
              <a:buNone/>
            </a:pPr>
            <a:r>
              <a:rPr lang="tr-TR" b="1" i="1" dirty="0" smtClean="0">
                <a:solidFill>
                  <a:srgbClr val="00B0F0"/>
                </a:solidFill>
              </a:rPr>
              <a:t>                                        Senaryolar        </a:t>
            </a:r>
          </a:p>
          <a:p>
            <a:pPr lvl="0"/>
            <a:r>
              <a:rPr lang="tr-TR" dirty="0" smtClean="0"/>
              <a:t>Çocuğun yanlış davranışı dayanamayacak duruma gelene kadar görmezden gelmek, ardından sert sonuçlar kullanmak.</a:t>
            </a:r>
          </a:p>
          <a:p>
            <a:pPr lvl="0"/>
            <a:r>
              <a:rPr lang="tr-TR" dirty="0" smtClean="0"/>
              <a:t>Tehdit edici sonuçlar ancak takipte başarısızlık.</a:t>
            </a:r>
          </a:p>
          <a:p>
            <a:pPr lvl="0"/>
            <a:r>
              <a:rPr lang="tr-TR" dirty="0" smtClean="0"/>
              <a:t>Aynı kabul edilemez davranışlar için farklı sonuçlar kullanmak.</a:t>
            </a:r>
          </a:p>
          <a:p>
            <a:pPr lvl="0"/>
            <a:r>
              <a:rPr lang="tr-TR" dirty="0" smtClean="0"/>
              <a:t>Çocuğunuzdan sessiz olmasını istemek, ardından ona bağırmak.</a:t>
            </a:r>
          </a:p>
          <a:p>
            <a:pPr lvl="0"/>
            <a:r>
              <a:rPr lang="tr-TR" dirty="0" smtClean="0"/>
              <a:t>İzin verici ve cezalandırıcı uygulamaları aynı çatı altında kullanmak.</a:t>
            </a:r>
          </a:p>
          <a:p>
            <a:r>
              <a:rPr lang="tr-TR" dirty="0" smtClean="0"/>
              <a:t>Uyarılarda bulunmak ve ikinci şanslar vermek, ardından cezalandırmak </a:t>
            </a:r>
            <a:endParaRPr lang="tr-TR" dirty="0"/>
          </a:p>
        </p:txBody>
      </p:sp>
      <p:pic>
        <p:nvPicPr>
          <p:cNvPr id="4" name="3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14290"/>
            <a:ext cx="8229600" cy="6357982"/>
          </a:xfrm>
        </p:spPr>
        <p:txBody>
          <a:bodyPr>
            <a:normAutofit fontScale="85000" lnSpcReduction="20000"/>
          </a:bodyPr>
          <a:lstStyle/>
          <a:p>
            <a:pPr>
              <a:buNone/>
            </a:pPr>
            <a:r>
              <a:rPr lang="tr-TR" b="1" i="1" dirty="0" smtClean="0"/>
              <a:t> </a:t>
            </a:r>
          </a:p>
          <a:p>
            <a:pPr>
              <a:buNone/>
            </a:pPr>
            <a:endParaRPr lang="tr-TR" b="1" i="1" dirty="0" smtClean="0"/>
          </a:p>
          <a:p>
            <a:pPr>
              <a:buNone/>
            </a:pPr>
            <a:endParaRPr lang="tr-TR" b="1" i="1" dirty="0" smtClean="0"/>
          </a:p>
          <a:p>
            <a:pPr>
              <a:buNone/>
            </a:pPr>
            <a:r>
              <a:rPr lang="tr-TR" b="1" i="1" dirty="0" smtClean="0"/>
              <a:t>              </a:t>
            </a:r>
            <a:r>
              <a:rPr lang="tr-TR" sz="2800" b="1" i="1" dirty="0" smtClean="0">
                <a:solidFill>
                  <a:srgbClr val="0070C0"/>
                </a:solidFill>
              </a:rPr>
              <a:t>4. Demokratik Yaklaşım( Hem Katı Hem   Saygılı)</a:t>
            </a:r>
            <a:endParaRPr lang="tr-TR" sz="2800" dirty="0" smtClean="0">
              <a:solidFill>
                <a:srgbClr val="0070C0"/>
              </a:solidFill>
            </a:endParaRPr>
          </a:p>
          <a:p>
            <a:pPr lvl="0"/>
            <a:r>
              <a:rPr lang="tr-TR" dirty="0" smtClean="0"/>
              <a:t>Gençler bir ayrıcalığı kötüye kullandığında ya da yanlış kullandığında söz konusu ayrıcalığı geçici olarak ortadan kaldırmak.</a:t>
            </a:r>
          </a:p>
          <a:p>
            <a:pPr lvl="0"/>
            <a:r>
              <a:rPr lang="tr-TR" dirty="0" smtClean="0"/>
              <a:t>Çocuğunuzun yeteneklerine olan güveninizi ifade etmek.</a:t>
            </a:r>
          </a:p>
          <a:p>
            <a:pPr lvl="0"/>
            <a:r>
              <a:rPr lang="tr-TR" dirty="0" smtClean="0"/>
              <a:t>Gençleri, rahatsız edici davranışlarda bulunduklarından geçici olarak etkinliklerden alıkoymak.</a:t>
            </a:r>
          </a:p>
          <a:p>
            <a:pPr lvl="0"/>
            <a:r>
              <a:rPr lang="tr-TR" dirty="0" smtClean="0"/>
              <a:t>Çocuğunuzun işbirliğini ve sağduyusunu kabul etmek.</a:t>
            </a:r>
          </a:p>
          <a:p>
            <a:pPr lvl="0"/>
            <a:r>
              <a:rPr lang="tr-TR" dirty="0" smtClean="0"/>
              <a:t>Gençlerin kötüye kullandığı </a:t>
            </a:r>
            <a:r>
              <a:rPr lang="tr-TR" dirty="0" err="1" smtClean="0"/>
              <a:t>ögeleri</a:t>
            </a:r>
            <a:r>
              <a:rPr lang="tr-TR" dirty="0" smtClean="0"/>
              <a:t>, kötüye kullandıklarında geçici olarak ellerinden almak.</a:t>
            </a:r>
          </a:p>
          <a:p>
            <a:pPr lvl="0"/>
            <a:r>
              <a:rPr lang="tr-TR" dirty="0" smtClean="0"/>
              <a:t>Çocuğunuzun iyi seçimler yapma yeteneğine olan güvenin ifade edilmesi.</a:t>
            </a:r>
          </a:p>
          <a:p>
            <a:pPr lvl="0"/>
            <a:r>
              <a:rPr lang="tr-TR" dirty="0" smtClean="0"/>
              <a:t>Çocuğunuz saygısız davrandığında, ondan uzaklaşmanız.</a:t>
            </a:r>
          </a:p>
          <a:p>
            <a:pPr lvl="0"/>
            <a:r>
              <a:rPr lang="tr-TR" dirty="0" smtClean="0"/>
              <a:t>Çocuğunuz incitici veya kaba olduğunda, çocuğunuzu kardeşlerinden ayırmak.</a:t>
            </a:r>
          </a:p>
          <a:p>
            <a:pPr lvl="0"/>
            <a:r>
              <a:rPr lang="tr-TR" dirty="0" smtClean="0"/>
              <a:t> Bir disiplin olayı sona erdiğinde affedici olmak (</a:t>
            </a:r>
            <a:r>
              <a:rPr lang="tr-TR" dirty="0" err="1" smtClean="0"/>
              <a:t>Mackenzie</a:t>
            </a:r>
            <a:r>
              <a:rPr lang="tr-TR" dirty="0" smtClean="0"/>
              <a:t>, 2022, s.100).</a:t>
            </a:r>
          </a:p>
          <a:p>
            <a:pPr lvl="0"/>
            <a:endParaRPr lang="tr-TR" dirty="0" smtClean="0"/>
          </a:p>
          <a:p>
            <a:endParaRPr lang="tr-TR" dirty="0"/>
          </a:p>
        </p:txBody>
      </p:sp>
      <p:pic>
        <p:nvPicPr>
          <p:cNvPr id="4" name="3 Resim" descr="Bolu MEM (@boluilmem) / X"/>
          <p:cNvPicPr/>
          <p:nvPr/>
        </p:nvPicPr>
        <p:blipFill>
          <a:blip r:embed="rId2"/>
          <a:srcRect/>
          <a:stretch>
            <a:fillRect/>
          </a:stretch>
        </p:blipFill>
        <p:spPr bwMode="auto">
          <a:xfrm>
            <a:off x="0" y="0"/>
            <a:ext cx="1428728" cy="1357298"/>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9286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714356"/>
            <a:ext cx="8229600" cy="5786478"/>
          </a:xfrm>
        </p:spPr>
        <p:txBody>
          <a:bodyPr>
            <a:normAutofit/>
          </a:bodyPr>
          <a:lstStyle/>
          <a:p>
            <a:pPr lvl="0">
              <a:buNone/>
            </a:pPr>
            <a:r>
              <a:rPr lang="tr-TR" dirty="0" smtClean="0"/>
              <a:t> </a:t>
            </a:r>
          </a:p>
          <a:p>
            <a:pPr lvl="0">
              <a:buNone/>
            </a:pPr>
            <a:r>
              <a:rPr lang="tr-TR" dirty="0" smtClean="0"/>
              <a:t>    </a:t>
            </a:r>
          </a:p>
          <a:p>
            <a:pPr lvl="0">
              <a:buNone/>
            </a:pPr>
            <a:r>
              <a:rPr lang="tr-TR" dirty="0" smtClean="0"/>
              <a:t>            </a:t>
            </a:r>
            <a:r>
              <a:rPr lang="tr-TR" sz="2200" b="1" i="1" dirty="0" smtClean="0">
                <a:solidFill>
                  <a:srgbClr val="00B0F0"/>
                </a:solidFill>
              </a:rPr>
              <a:t>Demokratik Yaklaşım Sonucunda Çocuk;</a:t>
            </a:r>
            <a:endParaRPr lang="tr-TR" sz="2200" b="1" dirty="0" smtClean="0"/>
          </a:p>
          <a:p>
            <a:pPr lvl="0"/>
            <a:r>
              <a:rPr lang="tr-TR" dirty="0" smtClean="0"/>
              <a:t>Saygılı iletişimi, problem çözmeyi ve sorumluluğu öğretir.</a:t>
            </a:r>
          </a:p>
          <a:p>
            <a:pPr lvl="0"/>
            <a:r>
              <a:rPr lang="tr-TR" dirty="0" smtClean="0"/>
              <a:t>Demokratik yaklaşım tüm mizaç ve öğrenme stilleri    -kolay yoldan öğrenenler, zor yoldan öğrenenler ve aradakiler- yelpazesi ile uyumludur. </a:t>
            </a:r>
          </a:p>
          <a:p>
            <a:r>
              <a:rPr lang="tr-TR" dirty="0" smtClean="0"/>
              <a:t>Sonuca daha kısa sürede ulaşan bu yaklaşım, bunu aynı zamanda enerji kaybına neden olmadan ve duyguları incitmeden veya ilişkilere zarar vermeden yapar</a:t>
            </a:r>
            <a:endParaRPr lang="tr-TR" dirty="0"/>
          </a:p>
        </p:txBody>
      </p:sp>
      <p:pic>
        <p:nvPicPr>
          <p:cNvPr id="4" name="3 Resim" descr="Bolu MEM (@boluilmem) / X"/>
          <p:cNvPicPr/>
          <p:nvPr/>
        </p:nvPicPr>
        <p:blipFill>
          <a:blip r:embed="rId3"/>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4"/>
          <a:srcRect/>
          <a:stretch>
            <a:fillRect/>
          </a:stretch>
        </p:blipFill>
        <p:spPr bwMode="auto">
          <a:xfrm>
            <a:off x="7643834" y="1"/>
            <a:ext cx="1500166" cy="1071545"/>
          </a:xfrm>
          <a:prstGeom prst="rect">
            <a:avLst/>
          </a:prstGeom>
          <a:noFill/>
          <a:ln w="9525">
            <a:noFill/>
            <a:miter lim="800000"/>
            <a:headEnd/>
            <a:tailEnd/>
          </a:ln>
        </p:spPr>
      </p:pic>
      <p:pic>
        <p:nvPicPr>
          <p:cNvPr id="6" name="Picture 5"/>
          <p:cNvPicPr>
            <a:picLocks noChangeAspect="1" noChangeArrowheads="1"/>
          </p:cNvPicPr>
          <p:nvPr/>
        </p:nvPicPr>
        <p:blipFill>
          <a:blip r:embed="rId5"/>
          <a:srcRect/>
          <a:stretch>
            <a:fillRect/>
          </a:stretch>
        </p:blipFill>
        <p:spPr bwMode="auto">
          <a:xfrm>
            <a:off x="3000364" y="5214950"/>
            <a:ext cx="3276600" cy="1428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dirty="0" smtClean="0"/>
              <a:t/>
            </a:r>
            <a:br>
              <a:rPr lang="tr-TR" dirty="0" smtClean="0"/>
            </a:br>
            <a:r>
              <a:rPr lang="tr-TR" dirty="0" smtClean="0"/>
              <a:t>                        </a:t>
            </a:r>
            <a:r>
              <a:rPr lang="tr-TR" sz="3100" dirty="0" smtClean="0">
                <a:solidFill>
                  <a:srgbClr val="FF0000"/>
                </a:solidFill>
              </a:rPr>
              <a:t>SINIR KOYMA</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a:xfrm>
            <a:off x="214282" y="1600200"/>
            <a:ext cx="8715436" cy="4525963"/>
          </a:xfrm>
        </p:spPr>
        <p:txBody>
          <a:bodyPr>
            <a:normAutofit fontScale="92500" lnSpcReduction="10000"/>
          </a:bodyPr>
          <a:lstStyle/>
          <a:p>
            <a:pPr lvl="0"/>
            <a:r>
              <a:rPr lang="tr-TR" sz="2600" dirty="0" smtClean="0"/>
              <a:t>‘Sınır’, bir kişiyi içine alan ‘mülkiyet hattıdır’ ve bu hat, bir kişinin bitip diğer bir kişinin başladığı çizgiyi belirler.(</a:t>
            </a:r>
            <a:r>
              <a:rPr lang="tr-TR" sz="2600" dirty="0" err="1" smtClean="0"/>
              <a:t>Cloud</a:t>
            </a:r>
            <a:r>
              <a:rPr lang="tr-TR" sz="2600" dirty="0" smtClean="0"/>
              <a:t> ve </a:t>
            </a:r>
            <a:r>
              <a:rPr lang="tr-TR" sz="2600" dirty="0" err="1" smtClean="0"/>
              <a:t>Townsend</a:t>
            </a:r>
            <a:r>
              <a:rPr lang="tr-TR" sz="2600" dirty="0" smtClean="0"/>
              <a:t>, 2022, s.22)</a:t>
            </a:r>
          </a:p>
          <a:p>
            <a:pPr lvl="0"/>
            <a:endParaRPr lang="tr-TR" sz="2600" dirty="0" smtClean="0"/>
          </a:p>
          <a:p>
            <a:pPr lvl="0"/>
            <a:r>
              <a:rPr lang="tr-TR" sz="2600" dirty="0" smtClean="0"/>
              <a:t>Sınırlar, çocukların hem kendilerini hem de yaşadıkları ortamı kavramalarını sağlar;  onlara keşif ve öğrenme </a:t>
            </a:r>
            <a:r>
              <a:rPr lang="tr-TR" sz="2800" dirty="0" smtClean="0"/>
              <a:t>ortamı</a:t>
            </a:r>
            <a:r>
              <a:rPr lang="tr-TR" sz="2600" dirty="0" smtClean="0"/>
              <a:t> sunar.(</a:t>
            </a:r>
            <a:r>
              <a:rPr lang="tr-TR" sz="2600" dirty="0" err="1" smtClean="0"/>
              <a:t>Mackenzie</a:t>
            </a:r>
            <a:r>
              <a:rPr lang="tr-TR" sz="2600" dirty="0" smtClean="0"/>
              <a:t>, 2014, s.16)</a:t>
            </a:r>
          </a:p>
          <a:p>
            <a:pPr lvl="0"/>
            <a:endParaRPr lang="tr-TR" sz="2600" dirty="0" smtClean="0"/>
          </a:p>
          <a:p>
            <a:pPr lvl="0"/>
            <a:r>
              <a:rPr lang="tr-TR" sz="2600" dirty="0" smtClean="0"/>
              <a:t>Bir çocuk sorumluluğunun nerede başladığını,  ne için sorumluluk alması gerektiğini, bunun hayatına etkilerini ve ne için sorumluluk almasına gerek olmadığını bilmelidir. (</a:t>
            </a:r>
            <a:r>
              <a:rPr lang="tr-TR" sz="2600" dirty="0" err="1" smtClean="0"/>
              <a:t>Cloud</a:t>
            </a:r>
            <a:r>
              <a:rPr lang="tr-TR" sz="2600" dirty="0" smtClean="0"/>
              <a:t> ve </a:t>
            </a:r>
            <a:r>
              <a:rPr lang="tr-TR" sz="2600" dirty="0" err="1" smtClean="0"/>
              <a:t>Townsend</a:t>
            </a:r>
            <a:r>
              <a:rPr lang="tr-TR" sz="2600" dirty="0" smtClean="0"/>
              <a:t>, 2022, s.22)</a:t>
            </a:r>
          </a:p>
          <a:p>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6" name="5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t>
            </a:r>
            <a:r>
              <a:rPr lang="tr-TR" b="1" dirty="0" smtClean="0">
                <a:solidFill>
                  <a:srgbClr val="FF0000"/>
                </a:solidFill>
              </a:rPr>
              <a:t>Gençler Neyi Öğrenmeli? </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lvl="0">
              <a:buNone/>
            </a:pPr>
            <a:r>
              <a:rPr lang="tr-TR" dirty="0" smtClean="0"/>
              <a:t>    Ebeveynlere, kurallara ve otoriteye saygı.    Sorumluluk, İşbirlikçilik, Bağımsızlık. </a:t>
            </a:r>
          </a:p>
          <a:p>
            <a:pPr>
              <a:buNone/>
            </a:pPr>
            <a:r>
              <a:rPr lang="tr-TR" b="1" dirty="0" smtClean="0"/>
              <a:t>                       -</a:t>
            </a:r>
            <a:r>
              <a:rPr lang="tr-TR" b="1" dirty="0" smtClean="0">
                <a:solidFill>
                  <a:srgbClr val="0070C0"/>
                </a:solidFill>
              </a:rPr>
              <a:t>Örnek Olmak-</a:t>
            </a:r>
            <a:endParaRPr lang="tr-TR" dirty="0" smtClean="0">
              <a:solidFill>
                <a:srgbClr val="0070C0"/>
              </a:solidFill>
            </a:endParaRPr>
          </a:p>
          <a:p>
            <a:pPr lvl="0"/>
            <a:r>
              <a:rPr lang="tr-TR" dirty="0" smtClean="0"/>
              <a:t>Evrensel ev kurallarına herkesin uyması çocukların da bu kurallara karşı vereceği tepkiyi belirler. Çünkü söylediklerinizden çok yaptıklarınızı taklit ederler.</a:t>
            </a:r>
          </a:p>
          <a:p>
            <a:r>
              <a:rPr lang="tr-TR" dirty="0" smtClean="0"/>
              <a:t>  ‘‘Bir çocuğun ait olma ihtiyacı, iyi olma   ihtiyacından daha büyük önem taşır.’’(</a:t>
            </a:r>
            <a:r>
              <a:rPr lang="tr-TR" dirty="0" err="1" smtClean="0"/>
              <a:t>Cloud</a:t>
            </a:r>
            <a:r>
              <a:rPr lang="tr-TR" dirty="0" smtClean="0"/>
              <a:t> ve </a:t>
            </a:r>
            <a:r>
              <a:rPr lang="tr-TR" dirty="0" err="1" smtClean="0"/>
              <a:t>Townsend</a:t>
            </a:r>
            <a:r>
              <a:rPr lang="tr-TR" dirty="0" smtClean="0"/>
              <a:t>, 2022, s.58)</a:t>
            </a:r>
          </a:p>
          <a:p>
            <a:endParaRPr lang="tr-TR" dirty="0"/>
          </a:p>
        </p:txBody>
      </p:sp>
      <p:pic>
        <p:nvPicPr>
          <p:cNvPr id="4" name="3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pic>
        <p:nvPicPr>
          <p:cNvPr id="6" name="object 13"/>
          <p:cNvPicPr/>
          <p:nvPr/>
        </p:nvPicPr>
        <p:blipFill>
          <a:blip r:embed="rId4" cstate="print"/>
          <a:stretch>
            <a:fillRect/>
          </a:stretch>
        </p:blipFill>
        <p:spPr>
          <a:xfrm>
            <a:off x="7500958" y="3571876"/>
            <a:ext cx="1052863" cy="2044591"/>
          </a:xfrm>
          <a:prstGeom prst="rect">
            <a:avLst/>
          </a:prstGeom>
        </p:spPr>
      </p:pic>
      <p:pic>
        <p:nvPicPr>
          <p:cNvPr id="7" name="object 14"/>
          <p:cNvPicPr/>
          <p:nvPr/>
        </p:nvPicPr>
        <p:blipFill>
          <a:blip r:embed="rId5" cstate="print"/>
          <a:stretch>
            <a:fillRect/>
          </a:stretch>
        </p:blipFill>
        <p:spPr>
          <a:xfrm>
            <a:off x="6572264" y="5214950"/>
            <a:ext cx="898600" cy="1379698"/>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8229600" cy="5697559"/>
          </a:xfrm>
        </p:spPr>
        <p:txBody>
          <a:bodyPr>
            <a:normAutofit fontScale="92500" lnSpcReduction="20000"/>
          </a:bodyPr>
          <a:lstStyle/>
          <a:p>
            <a:pPr>
              <a:buNone/>
            </a:pPr>
            <a:r>
              <a:rPr lang="tr-TR" b="1" dirty="0" smtClean="0"/>
              <a:t>        </a:t>
            </a:r>
          </a:p>
          <a:p>
            <a:pPr>
              <a:buNone/>
            </a:pPr>
            <a:endParaRPr lang="tr-TR" b="1" dirty="0" smtClean="0">
              <a:solidFill>
                <a:srgbClr val="0070C0"/>
              </a:solidFill>
            </a:endParaRPr>
          </a:p>
          <a:p>
            <a:pPr>
              <a:buNone/>
            </a:pPr>
            <a:r>
              <a:rPr lang="tr-TR" b="1" dirty="0" smtClean="0">
                <a:solidFill>
                  <a:srgbClr val="0070C0"/>
                </a:solidFill>
              </a:rPr>
              <a:t>                </a:t>
            </a:r>
          </a:p>
          <a:p>
            <a:pPr>
              <a:buNone/>
            </a:pPr>
            <a:r>
              <a:rPr lang="tr-TR" b="1" dirty="0" smtClean="0">
                <a:solidFill>
                  <a:srgbClr val="0070C0"/>
                </a:solidFill>
              </a:rPr>
              <a:t>              </a:t>
            </a:r>
            <a:r>
              <a:rPr lang="tr-TR" b="1" i="1" dirty="0" smtClean="0">
                <a:solidFill>
                  <a:srgbClr val="0070C0"/>
                </a:solidFill>
              </a:rPr>
              <a:t>Çocuğunuzun içselleştirmesine yardımcı olmak</a:t>
            </a:r>
          </a:p>
          <a:p>
            <a:pPr>
              <a:buNone/>
            </a:pPr>
            <a:endParaRPr lang="tr-TR" dirty="0" smtClean="0"/>
          </a:p>
          <a:p>
            <a:pPr lvl="0"/>
            <a:r>
              <a:rPr lang="tr-TR" dirty="0" smtClean="0"/>
              <a:t>Bir şeyi içselleştirmek onu bir parçanız haline getirmektir.</a:t>
            </a:r>
          </a:p>
          <a:p>
            <a:pPr lvl="0"/>
            <a:r>
              <a:rPr lang="tr-TR" dirty="0" smtClean="0"/>
              <a:t>Teorik olanı deneyimlemiş bir gerçeklik haline getirmek içselleştirmeye yardımcı olur.</a:t>
            </a:r>
          </a:p>
          <a:p>
            <a:pPr lvl="0"/>
            <a:r>
              <a:rPr lang="tr-TR" dirty="0" smtClean="0"/>
              <a:t>Eğitim sadece sözcüklerden ibaret olmamalı, çocuğa karşı istenen sınırlar ‘gösterilmeli’ ki bu davranışı kendi parçaları haline getirebilsinler.</a:t>
            </a:r>
          </a:p>
          <a:p>
            <a:pPr lvl="0"/>
            <a:r>
              <a:rPr lang="tr-TR" b="1" dirty="0" smtClean="0"/>
              <a:t>KABUL EDİLMEYEN DAVRANIŞLARA CEZASIZ NASIL ENGEL OLABİLİRİZ?</a:t>
            </a:r>
          </a:p>
          <a:p>
            <a:pPr lvl="0"/>
            <a:r>
              <a:rPr lang="tr-TR" dirty="0" smtClean="0"/>
              <a:t>Önceden tedbir almakta zorlandığınız durumlarda yapılabileceklerle ilgili olarak çocuk davranışı yapmadan önce, sorun olan davranış sırasında ve sorun olan davranıştan sonra olmak üzere üç bölümde ele alalım.</a:t>
            </a:r>
          </a:p>
          <a:p>
            <a:endParaRPr lang="tr-TR" dirty="0"/>
          </a:p>
        </p:txBody>
      </p:sp>
      <p:pic>
        <p:nvPicPr>
          <p:cNvPr id="4" name="3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t>
            </a:r>
            <a:r>
              <a:rPr lang="tr-TR" b="1" dirty="0" smtClean="0">
                <a:solidFill>
                  <a:srgbClr val="FF0000"/>
                </a:solidFill>
              </a:rPr>
              <a:t>Sorun Olan Davranıştan Önce</a:t>
            </a: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buNone/>
            </a:pPr>
            <a:r>
              <a:rPr lang="tr-TR" b="1" dirty="0" smtClean="0">
                <a:solidFill>
                  <a:srgbClr val="00B0F0"/>
                </a:solidFill>
              </a:rPr>
              <a:t>1. Önleyici açıklama</a:t>
            </a:r>
            <a:endParaRPr lang="tr-TR" dirty="0" smtClean="0">
              <a:solidFill>
                <a:srgbClr val="00B0F0"/>
              </a:solidFill>
            </a:endParaRPr>
          </a:p>
          <a:p>
            <a:pPr lvl="0"/>
            <a:r>
              <a:rPr lang="tr-TR" dirty="0" smtClean="0"/>
              <a:t>Beklentileri davranış gerçekleşmeden önce açıklama</a:t>
            </a:r>
          </a:p>
          <a:p>
            <a:pPr lvl="0"/>
            <a:r>
              <a:rPr lang="tr-TR" dirty="0" smtClean="0"/>
              <a:t>Teknolojiyle geçirilecek olan zamanın önceden belirlenmesi</a:t>
            </a:r>
          </a:p>
          <a:p>
            <a:pPr lvl="0"/>
            <a:endParaRPr lang="tr-TR" dirty="0" smtClean="0"/>
          </a:p>
          <a:p>
            <a:pPr>
              <a:buNone/>
            </a:pPr>
            <a:r>
              <a:rPr lang="tr-TR" b="1" dirty="0" smtClean="0">
                <a:solidFill>
                  <a:srgbClr val="00B0F0"/>
                </a:solidFill>
              </a:rPr>
              <a:t>2. Çevreyi değiştirme</a:t>
            </a:r>
            <a:endParaRPr lang="tr-TR" dirty="0" smtClean="0">
              <a:solidFill>
                <a:srgbClr val="00B0F0"/>
              </a:solidFill>
            </a:endParaRPr>
          </a:p>
          <a:p>
            <a:pPr lvl="0"/>
            <a:r>
              <a:rPr lang="tr-TR" dirty="0" smtClean="0"/>
              <a:t> Sorun yaşamamak için yöntem değiştirmek</a:t>
            </a:r>
          </a:p>
          <a:p>
            <a:pPr lvl="0"/>
            <a:r>
              <a:rPr lang="tr-TR" dirty="0" smtClean="0"/>
              <a:t> Yapmak istemediği bir durum için öfkelenmek yerine saatlerde düzenleme yapmak</a:t>
            </a:r>
          </a:p>
          <a:p>
            <a:endParaRPr lang="tr-TR" dirty="0"/>
          </a:p>
        </p:txBody>
      </p:sp>
      <p:pic>
        <p:nvPicPr>
          <p:cNvPr id="4" name="3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pic>
        <p:nvPicPr>
          <p:cNvPr id="6" name="object 12"/>
          <p:cNvPicPr/>
          <p:nvPr/>
        </p:nvPicPr>
        <p:blipFill>
          <a:blip r:embed="rId4" cstate="print"/>
          <a:stretch>
            <a:fillRect/>
          </a:stretch>
        </p:blipFill>
        <p:spPr>
          <a:xfrm>
            <a:off x="7072330" y="4357694"/>
            <a:ext cx="1484834" cy="2286016"/>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14422"/>
            <a:ext cx="8229600" cy="5286412"/>
          </a:xfrm>
        </p:spPr>
        <p:txBody>
          <a:bodyPr>
            <a:normAutofit fontScale="92500" lnSpcReduction="20000"/>
          </a:bodyPr>
          <a:lstStyle/>
          <a:p>
            <a:pPr>
              <a:buNone/>
            </a:pPr>
            <a:r>
              <a:rPr lang="tr-TR" b="1" dirty="0" smtClean="0">
                <a:solidFill>
                  <a:srgbClr val="00B0F0"/>
                </a:solidFill>
              </a:rPr>
              <a:t>3. Örnek Olma</a:t>
            </a:r>
            <a:endParaRPr lang="tr-TR" dirty="0" smtClean="0">
              <a:solidFill>
                <a:srgbClr val="00B0F0"/>
              </a:solidFill>
            </a:endParaRPr>
          </a:p>
          <a:p>
            <a:pPr lvl="0"/>
            <a:r>
              <a:rPr lang="tr-TR" dirty="0" smtClean="0"/>
              <a:t>Söylediklerinizden daha çok yaptıklarınızı öğrenirler.</a:t>
            </a:r>
          </a:p>
          <a:p>
            <a:pPr lvl="0"/>
            <a:endParaRPr lang="tr-TR" dirty="0" smtClean="0"/>
          </a:p>
          <a:p>
            <a:pPr>
              <a:buNone/>
            </a:pPr>
            <a:r>
              <a:rPr lang="tr-TR" b="1" dirty="0" smtClean="0">
                <a:solidFill>
                  <a:srgbClr val="00B0F0"/>
                </a:solidFill>
              </a:rPr>
              <a:t>4. İyi alışkanlıklar geliştirmesine yardımcı olma</a:t>
            </a:r>
            <a:endParaRPr lang="tr-TR" dirty="0" smtClean="0">
              <a:solidFill>
                <a:srgbClr val="00B0F0"/>
              </a:solidFill>
            </a:endParaRPr>
          </a:p>
          <a:p>
            <a:pPr lvl="0"/>
            <a:r>
              <a:rPr lang="tr-TR" dirty="0" smtClean="0"/>
              <a:t>Onlardan beklenen davranışı açık ve net bir şekilde ifade ederek ve neyi nasıl yapması gerektiğini söyleyerek alışkanlıklar oluşturulabilir.</a:t>
            </a:r>
          </a:p>
          <a:p>
            <a:pPr lvl="0"/>
            <a:r>
              <a:rPr lang="tr-TR" dirty="0" smtClean="0"/>
              <a:t>Sorun olan davranış sırasında</a:t>
            </a:r>
          </a:p>
          <a:p>
            <a:pPr lvl="0"/>
            <a:endParaRPr lang="tr-TR" dirty="0" smtClean="0">
              <a:solidFill>
                <a:srgbClr val="00B0F0"/>
              </a:solidFill>
            </a:endParaRPr>
          </a:p>
          <a:p>
            <a:pPr>
              <a:buNone/>
            </a:pPr>
            <a:r>
              <a:rPr lang="tr-TR" b="1" dirty="0" smtClean="0">
                <a:solidFill>
                  <a:srgbClr val="00B0F0"/>
                </a:solidFill>
              </a:rPr>
              <a:t>5. Kabul edilmeyen davranışın nedenini düşünme</a:t>
            </a:r>
            <a:endParaRPr lang="tr-TR" dirty="0" smtClean="0">
              <a:solidFill>
                <a:srgbClr val="00B0F0"/>
              </a:solidFill>
            </a:endParaRPr>
          </a:p>
          <a:p>
            <a:pPr lvl="0"/>
            <a:r>
              <a:rPr lang="tr-TR" dirty="0" smtClean="0"/>
              <a:t>Yapılan davranışın arka planında giderilmemiş bir ihtiyacın olup olmadığı değerlendirilmeli</a:t>
            </a:r>
          </a:p>
          <a:p>
            <a:pPr lvl="0"/>
            <a:endParaRPr lang="tr-TR" dirty="0" smtClean="0"/>
          </a:p>
          <a:p>
            <a:pPr>
              <a:buNone/>
            </a:pPr>
            <a:r>
              <a:rPr lang="tr-TR" b="1" dirty="0" smtClean="0">
                <a:solidFill>
                  <a:srgbClr val="00B0F0"/>
                </a:solidFill>
              </a:rPr>
              <a:t>6. Alternatif  sunma</a:t>
            </a:r>
            <a:endParaRPr lang="tr-TR" dirty="0" smtClean="0">
              <a:solidFill>
                <a:srgbClr val="00B0F0"/>
              </a:solidFill>
            </a:endParaRPr>
          </a:p>
          <a:p>
            <a:pPr lvl="0"/>
            <a:r>
              <a:rPr lang="tr-TR" dirty="0" smtClean="0"/>
              <a:t>Sadece yapma demek yerine neyi yapmasını istediğimizi ifade ederek seçenekler sunmak</a:t>
            </a:r>
          </a:p>
          <a:p>
            <a:endParaRPr lang="tr-TR" dirty="0"/>
          </a:p>
        </p:txBody>
      </p:sp>
      <p:pic>
        <p:nvPicPr>
          <p:cNvPr id="6" name="5 Resim" descr="Bolu MEM (@boluilmem) / X"/>
          <p:cNvPicPr/>
          <p:nvPr/>
        </p:nvPicPr>
        <p:blipFill>
          <a:blip r:embed="rId2"/>
          <a:srcRect/>
          <a:stretch>
            <a:fillRect/>
          </a:stretch>
        </p:blipFill>
        <p:spPr bwMode="auto">
          <a:xfrm>
            <a:off x="0" y="0"/>
            <a:ext cx="1643074" cy="1142984"/>
          </a:xfrm>
          <a:prstGeom prst="rect">
            <a:avLst/>
          </a:prstGeom>
          <a:noFill/>
          <a:ln w="9525">
            <a:noFill/>
            <a:miter lim="800000"/>
            <a:headEnd/>
            <a:tailEnd/>
          </a:ln>
        </p:spPr>
      </p:pic>
      <p:pic>
        <p:nvPicPr>
          <p:cNvPr id="4" name="3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8229600" cy="5697559"/>
          </a:xfrm>
        </p:spPr>
        <p:txBody>
          <a:bodyPr>
            <a:normAutofit fontScale="92500" lnSpcReduction="10000"/>
          </a:bodyPr>
          <a:lstStyle/>
          <a:p>
            <a:pPr>
              <a:buNone/>
            </a:pPr>
            <a:r>
              <a:rPr lang="tr-TR" b="1" dirty="0" smtClean="0">
                <a:solidFill>
                  <a:srgbClr val="00B0F0"/>
                </a:solidFill>
              </a:rPr>
              <a:t>7. Anne/babanın duygularını belirtmesi</a:t>
            </a:r>
            <a:endParaRPr lang="tr-TR" dirty="0" smtClean="0">
              <a:solidFill>
                <a:srgbClr val="00B0F0"/>
              </a:solidFill>
            </a:endParaRPr>
          </a:p>
          <a:p>
            <a:pPr lvl="0"/>
            <a:r>
              <a:rPr lang="tr-TR" dirty="0" smtClean="0"/>
              <a:t>Davranışın yarattığı duygunun ifade edilmesi önemlidir. Kızgınlık, üzülme</a:t>
            </a:r>
          </a:p>
          <a:p>
            <a:pPr lvl="0"/>
            <a:r>
              <a:rPr lang="tr-TR" dirty="0" smtClean="0"/>
              <a:t>Sorun Olan Davranıştan Sonra</a:t>
            </a:r>
          </a:p>
          <a:p>
            <a:pPr lvl="0"/>
            <a:endParaRPr lang="tr-TR" dirty="0" smtClean="0"/>
          </a:p>
          <a:p>
            <a:pPr>
              <a:buNone/>
            </a:pPr>
            <a:r>
              <a:rPr lang="tr-TR" b="1" dirty="0" smtClean="0">
                <a:solidFill>
                  <a:srgbClr val="00B0F0"/>
                </a:solidFill>
              </a:rPr>
              <a:t>8. Etkileri göstererek pişmanlık duyma</a:t>
            </a:r>
            <a:endParaRPr lang="tr-TR" dirty="0" smtClean="0"/>
          </a:p>
          <a:p>
            <a:pPr lvl="0"/>
            <a:r>
              <a:rPr lang="tr-TR" dirty="0" smtClean="0"/>
              <a:t>Kabul edilemez davranışın sonuçlarının neler olabileceği, başkaları üzerinde yaratabileceği olumsuz duyguları (acı, üzüntü) fark etmesini sağlamak</a:t>
            </a:r>
          </a:p>
          <a:p>
            <a:pPr lvl="0"/>
            <a:r>
              <a:rPr lang="tr-TR" dirty="0" smtClean="0"/>
              <a:t>Bu sayede iç denetim(vicdan) duygusunun gelişmesi</a:t>
            </a:r>
          </a:p>
          <a:p>
            <a:pPr>
              <a:buNone/>
            </a:pPr>
            <a:endParaRPr lang="tr-TR" dirty="0" smtClean="0"/>
          </a:p>
          <a:p>
            <a:pPr lvl="0"/>
            <a:r>
              <a:rPr lang="tr-TR" b="1" dirty="0" smtClean="0">
                <a:solidFill>
                  <a:srgbClr val="00B0F0"/>
                </a:solidFill>
              </a:rPr>
              <a:t>9.Kabul edilmez davranışının sonuçlarını yaşamasına müsaade etme</a:t>
            </a:r>
            <a:r>
              <a:rPr lang="tr-TR" dirty="0" smtClean="0"/>
              <a:t> </a:t>
            </a:r>
          </a:p>
          <a:p>
            <a:pPr lvl="0"/>
            <a:r>
              <a:rPr lang="tr-TR" dirty="0" smtClean="0"/>
              <a:t>Davranışa ısrarla devam ediyorsa önceden belirlenen sınırlara uygun olarak davranışın sonuçlarını yaşaması </a:t>
            </a:r>
          </a:p>
          <a:p>
            <a:endParaRPr lang="tr-TR" dirty="0"/>
          </a:p>
        </p:txBody>
      </p:sp>
      <p:pic>
        <p:nvPicPr>
          <p:cNvPr id="5" name="4 Resim" descr="Bolu MEM (@boluilmem) / X"/>
          <p:cNvPicPr/>
          <p:nvPr/>
        </p:nvPicPr>
        <p:blipFill>
          <a:blip r:embed="rId2"/>
          <a:srcRect/>
          <a:stretch>
            <a:fillRect/>
          </a:stretch>
        </p:blipFill>
        <p:spPr bwMode="auto">
          <a:xfrm>
            <a:off x="7643834" y="0"/>
            <a:ext cx="1500166" cy="1285860"/>
          </a:xfrm>
          <a:prstGeom prst="rect">
            <a:avLst/>
          </a:prstGeom>
          <a:noFill/>
          <a:ln w="9525">
            <a:noFill/>
            <a:miter lim="800000"/>
            <a:headEnd/>
            <a:tailEnd/>
          </a:ln>
        </p:spPr>
      </p:pic>
      <p:pic>
        <p:nvPicPr>
          <p:cNvPr id="4" name="3 Resim" descr="BOLU RAM (@BOLURAM14) / X"/>
          <p:cNvPicPr/>
          <p:nvPr/>
        </p:nvPicPr>
        <p:blipFill>
          <a:blip r:embed="rId3"/>
          <a:srcRect/>
          <a:stretch>
            <a:fillRect/>
          </a:stretch>
        </p:blipFill>
        <p:spPr bwMode="auto">
          <a:xfrm>
            <a:off x="0" y="6000768"/>
            <a:ext cx="1357258" cy="8572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000108"/>
            <a:ext cx="7467600" cy="714380"/>
          </a:xfrm>
        </p:spPr>
        <p:txBody>
          <a:bodyPr>
            <a:normAutofit fontScale="90000"/>
          </a:bodyPr>
          <a:lstStyle/>
          <a:p>
            <a:pPr lvl="0"/>
            <a:r>
              <a:rPr lang="tr-TR" dirty="0" smtClean="0"/>
              <a:t>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t>
            </a:r>
            <a:br>
              <a:rPr lang="tr-TR" dirty="0" smtClean="0"/>
            </a:br>
            <a:r>
              <a:rPr lang="tr-TR" dirty="0" smtClean="0"/>
              <a:t/>
            </a:r>
            <a:br>
              <a:rPr lang="tr-TR" dirty="0" smtClean="0"/>
            </a:br>
            <a:r>
              <a:rPr lang="tr-TR" dirty="0" smtClean="0"/>
              <a:t>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t>
            </a:r>
            <a:br>
              <a:rPr lang="tr-TR" dirty="0" smtClean="0"/>
            </a:br>
            <a:r>
              <a:rPr lang="tr-TR" dirty="0" smtClean="0"/>
              <a:t>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solidFill>
                  <a:srgbClr val="FF0000"/>
                </a:solidFill>
              </a:rPr>
              <a:t> Sınır Koyarken Nelere Dikkat Edilmeli</a:t>
            </a:r>
            <a:endParaRPr lang="tr-TR" dirty="0">
              <a:solidFill>
                <a:srgbClr val="FF0000"/>
              </a:solidFill>
            </a:endParaRPr>
          </a:p>
        </p:txBody>
      </p:sp>
      <p:sp>
        <p:nvSpPr>
          <p:cNvPr id="3" name="2 İçerik Yer Tutucusu"/>
          <p:cNvSpPr>
            <a:spLocks noGrp="1"/>
          </p:cNvSpPr>
          <p:nvPr>
            <p:ph sz="quarter" idx="1"/>
          </p:nvPr>
        </p:nvSpPr>
        <p:spPr>
          <a:xfrm>
            <a:off x="457200" y="1785926"/>
            <a:ext cx="7467600" cy="4688026"/>
          </a:xfrm>
        </p:spPr>
        <p:txBody>
          <a:bodyPr>
            <a:normAutofit lnSpcReduction="10000"/>
          </a:bodyPr>
          <a:lstStyle/>
          <a:p>
            <a:pPr>
              <a:buNone/>
            </a:pPr>
            <a:r>
              <a:rPr lang="tr-TR" b="1" dirty="0" smtClean="0">
                <a:solidFill>
                  <a:srgbClr val="0070C0"/>
                </a:solidFill>
              </a:rPr>
              <a:t>1. Davranışa Odaklanın</a:t>
            </a:r>
            <a:endParaRPr lang="tr-TR" dirty="0" smtClean="0">
              <a:solidFill>
                <a:srgbClr val="0070C0"/>
              </a:solidFill>
            </a:endParaRPr>
          </a:p>
          <a:p>
            <a:pPr lvl="0"/>
            <a:r>
              <a:rPr lang="tr-TR" dirty="0" smtClean="0"/>
              <a:t>Davranışı gerçekleştiren genci değil, kabul edilemez davranışı reddetmektir.</a:t>
            </a:r>
          </a:p>
          <a:p>
            <a:pPr lvl="0"/>
            <a:endParaRPr lang="tr-TR" dirty="0" smtClean="0"/>
          </a:p>
          <a:p>
            <a:pPr>
              <a:buNone/>
            </a:pPr>
            <a:r>
              <a:rPr lang="tr-TR" b="1" dirty="0" smtClean="0">
                <a:solidFill>
                  <a:srgbClr val="0070C0"/>
                </a:solidFill>
              </a:rPr>
              <a:t>2. Belirli ve Doğrudan Olun</a:t>
            </a:r>
            <a:endParaRPr lang="tr-TR" dirty="0" smtClean="0">
              <a:solidFill>
                <a:srgbClr val="0070C0"/>
              </a:solidFill>
            </a:endParaRPr>
          </a:p>
          <a:p>
            <a:pPr lvl="0"/>
            <a:r>
              <a:rPr lang="tr-TR" dirty="0" smtClean="0"/>
              <a:t>Açık ve kesin bir mesaj, gençleri onlardan ne yapmalarını istediğiniz konusunda özellikle doğrudan bir şekilde bilgilendirmelidir.</a:t>
            </a:r>
          </a:p>
          <a:p>
            <a:pPr lvl="0"/>
            <a:r>
              <a:rPr lang="tr-TR" dirty="0" smtClean="0"/>
              <a:t> Gerekirse, onlara ne zaman ve nasıl yapmaları gerektiğini de söyleyin. Ama ne kadar az kelime ile olursa, o kadar daha iyi olacaktır(</a:t>
            </a:r>
            <a:r>
              <a:rPr lang="tr-TR" dirty="0" err="1" smtClean="0"/>
              <a:t>Mackenzie</a:t>
            </a:r>
            <a:r>
              <a:rPr lang="tr-TR" dirty="0" smtClean="0"/>
              <a:t>, 2022, s.124).</a:t>
            </a:r>
          </a:p>
          <a:p>
            <a:endParaRPr lang="tr-TR" dirty="0"/>
          </a:p>
        </p:txBody>
      </p:sp>
      <p:pic>
        <p:nvPicPr>
          <p:cNvPr id="6" name="5 Resim" descr="Bolu MEM (@boluilmem) / X"/>
          <p:cNvPicPr/>
          <p:nvPr/>
        </p:nvPicPr>
        <p:blipFill>
          <a:blip r:embed="rId2"/>
          <a:srcRect/>
          <a:stretch>
            <a:fillRect/>
          </a:stretch>
        </p:blipFill>
        <p:spPr bwMode="auto">
          <a:xfrm>
            <a:off x="0" y="0"/>
            <a:ext cx="1643074" cy="1357298"/>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pic>
        <p:nvPicPr>
          <p:cNvPr id="7" name="Picture 3" descr="Picture1"/>
          <p:cNvPicPr>
            <a:picLocks noChangeAspect="1" noChangeArrowheads="1"/>
          </p:cNvPicPr>
          <p:nvPr/>
        </p:nvPicPr>
        <p:blipFill>
          <a:blip r:embed="rId4"/>
          <a:srcRect/>
          <a:stretch>
            <a:fillRect/>
          </a:stretch>
        </p:blipFill>
        <p:spPr bwMode="auto">
          <a:xfrm>
            <a:off x="5929323" y="2643182"/>
            <a:ext cx="2714644" cy="10001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              </a:t>
            </a:r>
            <a:r>
              <a:rPr lang="tr-TR" dirty="0" smtClean="0">
                <a:solidFill>
                  <a:srgbClr val="FF0000"/>
                </a:solidFill>
              </a:rPr>
              <a:t>Sınır Koyarken Nelere  </a:t>
            </a:r>
            <a:br>
              <a:rPr lang="tr-TR" dirty="0" smtClean="0">
                <a:solidFill>
                  <a:srgbClr val="FF0000"/>
                </a:solidFill>
              </a:rPr>
            </a:br>
            <a:r>
              <a:rPr lang="tr-TR" dirty="0" smtClean="0">
                <a:solidFill>
                  <a:srgbClr val="FF0000"/>
                </a:solidFill>
              </a:rPr>
              <a:t>                 Dikkat Edilmeli</a:t>
            </a:r>
            <a:endParaRPr lang="tr-TR" dirty="0">
              <a:solidFill>
                <a:srgbClr val="FF0000"/>
              </a:solidFill>
            </a:endParaRPr>
          </a:p>
        </p:txBody>
      </p:sp>
      <p:sp>
        <p:nvSpPr>
          <p:cNvPr id="3" name="2 İçerik Yer Tutucusu"/>
          <p:cNvSpPr>
            <a:spLocks noGrp="1"/>
          </p:cNvSpPr>
          <p:nvPr>
            <p:ph sz="quarter" idx="1"/>
          </p:nvPr>
        </p:nvSpPr>
        <p:spPr/>
        <p:txBody>
          <a:bodyPr>
            <a:normAutofit/>
          </a:bodyPr>
          <a:lstStyle/>
          <a:p>
            <a:pPr>
              <a:buNone/>
            </a:pPr>
            <a:r>
              <a:rPr lang="tr-TR" b="1" dirty="0" smtClean="0">
                <a:solidFill>
                  <a:srgbClr val="00B0F0"/>
                </a:solidFill>
              </a:rPr>
              <a:t>   3. Normal Ses Tonuyla Konuşun</a:t>
            </a:r>
            <a:endParaRPr lang="tr-TR" dirty="0" smtClean="0">
              <a:solidFill>
                <a:srgbClr val="00B0F0"/>
              </a:solidFill>
            </a:endParaRPr>
          </a:p>
          <a:p>
            <a:pPr lvl="0"/>
            <a:r>
              <a:rPr lang="tr-TR" dirty="0" smtClean="0"/>
              <a:t>Yüksek, sinirli veya öfkeli bir ses, talebinizin odağını davranıştan duyguya kaydırır. Ses tonunuz kararlı olduğunuzu ifade etmelidir.</a:t>
            </a:r>
          </a:p>
          <a:p>
            <a:pPr>
              <a:buNone/>
            </a:pPr>
            <a:r>
              <a:rPr lang="tr-TR" b="1" dirty="0" smtClean="0"/>
              <a:t> </a:t>
            </a:r>
          </a:p>
          <a:p>
            <a:pPr>
              <a:buNone/>
            </a:pPr>
            <a:r>
              <a:rPr lang="tr-TR" b="1" dirty="0" smtClean="0">
                <a:solidFill>
                  <a:srgbClr val="00B0F0"/>
                </a:solidFill>
              </a:rPr>
              <a:t>   4. Uyum Göstermemenin Sonuçlarını  Belirtin</a:t>
            </a:r>
            <a:endParaRPr lang="tr-TR" dirty="0" smtClean="0">
              <a:solidFill>
                <a:srgbClr val="00B0F0"/>
              </a:solidFill>
            </a:endParaRPr>
          </a:p>
          <a:p>
            <a:pPr lvl="0"/>
            <a:r>
              <a:rPr lang="tr-TR" dirty="0" smtClean="0"/>
              <a:t>‘İstediğini yapmazsam ne yapacaksın?’ bunun sonuçlarını görmek isterler. Öncesinde belirlenen sınırlar ve alternatifler açıkça ifade edilmeli sonuçları konusunda da net olunmalıdır.</a:t>
            </a:r>
          </a:p>
          <a:p>
            <a:endParaRPr lang="tr-TR" dirty="0"/>
          </a:p>
        </p:txBody>
      </p:sp>
      <p:pic>
        <p:nvPicPr>
          <p:cNvPr id="4" name="3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1"/>
            <a:ext cx="1500166" cy="10715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28802"/>
            <a:ext cx="8229600" cy="4197361"/>
          </a:xfrm>
        </p:spPr>
        <p:txBody>
          <a:bodyPr>
            <a:normAutofit fontScale="85000" lnSpcReduction="10000"/>
          </a:bodyPr>
          <a:lstStyle/>
          <a:p>
            <a:pPr lvl="0">
              <a:buNone/>
            </a:pPr>
            <a:r>
              <a:rPr lang="tr-TR" b="1" dirty="0" smtClean="0"/>
              <a:t>     </a:t>
            </a:r>
            <a:r>
              <a:rPr lang="tr-TR" b="1" dirty="0" smtClean="0">
                <a:solidFill>
                  <a:srgbClr val="FF0000"/>
                </a:solidFill>
              </a:rPr>
              <a:t>KAYNAKÇA</a:t>
            </a:r>
          </a:p>
          <a:p>
            <a:pPr lvl="0"/>
            <a:r>
              <a:rPr lang="tr-TR" dirty="0" err="1" smtClean="0"/>
              <a:t>Cloud</a:t>
            </a:r>
            <a:r>
              <a:rPr lang="tr-TR" dirty="0" smtClean="0"/>
              <a:t>, H. ve </a:t>
            </a:r>
            <a:r>
              <a:rPr lang="tr-TR" dirty="0" err="1" smtClean="0"/>
              <a:t>Townsend</a:t>
            </a:r>
            <a:r>
              <a:rPr lang="tr-TR" dirty="0" smtClean="0"/>
              <a:t>, J. (2022). </a:t>
            </a:r>
            <a:r>
              <a:rPr lang="tr-TR" i="1" dirty="0" smtClean="0"/>
              <a:t>Çocuklarda Sınırlar. </a:t>
            </a:r>
            <a:r>
              <a:rPr lang="tr-TR" dirty="0" smtClean="0"/>
              <a:t>(</a:t>
            </a:r>
            <a:r>
              <a:rPr lang="tr-TR" dirty="0" err="1" smtClean="0"/>
              <a:t>Çev</a:t>
            </a:r>
            <a:r>
              <a:rPr lang="tr-TR" dirty="0" smtClean="0"/>
              <a:t>. Haktanır, B. S). </a:t>
            </a:r>
            <a:r>
              <a:rPr lang="tr-TR" i="1" dirty="0" smtClean="0"/>
              <a:t>İstanbul: </a:t>
            </a:r>
            <a:r>
              <a:rPr lang="tr-TR" dirty="0" err="1" smtClean="0"/>
              <a:t>Diyojen</a:t>
            </a:r>
            <a:r>
              <a:rPr lang="tr-TR" dirty="0" smtClean="0"/>
              <a:t> Yayıncılık. </a:t>
            </a:r>
          </a:p>
          <a:p>
            <a:pPr lvl="0"/>
            <a:r>
              <a:rPr lang="tr-TR" dirty="0" err="1" smtClean="0"/>
              <a:t>Mackenzie</a:t>
            </a:r>
            <a:r>
              <a:rPr lang="tr-TR" dirty="0" smtClean="0"/>
              <a:t>, R. (2022). </a:t>
            </a:r>
            <a:r>
              <a:rPr lang="tr-TR" i="1" dirty="0" smtClean="0"/>
              <a:t>İnatçı ergen çocuğunuza sınır koyma. </a:t>
            </a:r>
            <a:r>
              <a:rPr lang="tr-TR" dirty="0" smtClean="0"/>
              <a:t>(</a:t>
            </a:r>
            <a:r>
              <a:rPr lang="tr-TR" dirty="0" err="1" smtClean="0"/>
              <a:t>Çev</a:t>
            </a:r>
            <a:r>
              <a:rPr lang="tr-TR" dirty="0" smtClean="0"/>
              <a:t>. </a:t>
            </a:r>
            <a:r>
              <a:rPr lang="tr-TR" dirty="0" err="1" smtClean="0"/>
              <a:t>Atamer</a:t>
            </a:r>
            <a:r>
              <a:rPr lang="tr-TR" dirty="0" smtClean="0"/>
              <a:t>, D). İstanbul: Yakamoz.</a:t>
            </a:r>
          </a:p>
          <a:p>
            <a:pPr lvl="0"/>
            <a:r>
              <a:rPr lang="tr-TR" dirty="0" err="1" smtClean="0"/>
              <a:t>Mackenzie</a:t>
            </a:r>
            <a:r>
              <a:rPr lang="tr-TR" dirty="0" smtClean="0"/>
              <a:t>, R. (2014). </a:t>
            </a:r>
            <a:r>
              <a:rPr lang="tr-TR" i="1" dirty="0" smtClean="0"/>
              <a:t>Çocuğunuza sınır koyma.</a:t>
            </a:r>
            <a:r>
              <a:rPr lang="tr-TR" dirty="0" smtClean="0"/>
              <a:t> (</a:t>
            </a:r>
            <a:r>
              <a:rPr lang="tr-TR" dirty="0" err="1" smtClean="0"/>
              <a:t>Çev</a:t>
            </a:r>
            <a:r>
              <a:rPr lang="tr-TR" dirty="0" smtClean="0"/>
              <a:t>. Gün, M). İstanbul: Yakamoz.</a:t>
            </a:r>
          </a:p>
          <a:p>
            <a:pPr lvl="0"/>
            <a:r>
              <a:rPr lang="tr-TR" dirty="0" err="1" smtClean="0"/>
              <a:t>Navaro</a:t>
            </a:r>
            <a:r>
              <a:rPr lang="tr-TR" dirty="0" smtClean="0"/>
              <a:t>, L. (2014). </a:t>
            </a:r>
            <a:r>
              <a:rPr lang="tr-TR" i="1" dirty="0" smtClean="0"/>
              <a:t>Gerçekten beni duyuyor musun. </a:t>
            </a:r>
            <a:r>
              <a:rPr lang="tr-TR" dirty="0" smtClean="0"/>
              <a:t>(28. Baskı). İstanbul: Remzi </a:t>
            </a:r>
            <a:r>
              <a:rPr lang="tr-TR" dirty="0" err="1" smtClean="0"/>
              <a:t>Kitabevi</a:t>
            </a:r>
            <a:r>
              <a:rPr lang="tr-TR" dirty="0" smtClean="0"/>
              <a:t>.</a:t>
            </a:r>
          </a:p>
          <a:p>
            <a:pPr lvl="0"/>
            <a:r>
              <a:rPr lang="tr-TR" dirty="0" smtClean="0"/>
              <a:t>Özlem </a:t>
            </a:r>
            <a:r>
              <a:rPr lang="tr-TR" dirty="0" err="1" smtClean="0"/>
              <a:t>Esmergül</a:t>
            </a:r>
            <a:r>
              <a:rPr lang="tr-TR" dirty="0" smtClean="0"/>
              <a:t>, Özlem Küskü (Ed.). (2019). </a:t>
            </a:r>
            <a:r>
              <a:rPr lang="tr-TR" i="1" dirty="0" smtClean="0"/>
              <a:t>Müthiş psikoloji: hayır diyebilme sanatı. </a:t>
            </a:r>
            <a:r>
              <a:rPr lang="tr-TR" dirty="0" smtClean="0"/>
              <a:t>İstanbul: Destek Yayınları.</a:t>
            </a:r>
          </a:p>
          <a:p>
            <a:pPr lvl="0"/>
            <a:r>
              <a:rPr lang="tr-TR" dirty="0" smtClean="0"/>
              <a:t>Saygılı, S. (2002). </a:t>
            </a:r>
            <a:r>
              <a:rPr lang="tr-TR" i="1" dirty="0" smtClean="0"/>
              <a:t>Ergenlik sorunları. </a:t>
            </a:r>
            <a:r>
              <a:rPr lang="tr-TR" dirty="0" smtClean="0"/>
              <a:t>İstanbul: Elit Yayınları.</a:t>
            </a:r>
          </a:p>
          <a:p>
            <a:endParaRPr lang="tr-TR" dirty="0" smtClean="0"/>
          </a:p>
          <a:p>
            <a:endParaRPr lang="tr-TR" dirty="0"/>
          </a:p>
        </p:txBody>
      </p:sp>
      <p:pic>
        <p:nvPicPr>
          <p:cNvPr id="4" name="3 Resim" descr="Bolu MEM (@boluilmem) / X"/>
          <p:cNvPicPr/>
          <p:nvPr/>
        </p:nvPicPr>
        <p:blipFill>
          <a:blip r:embed="rId2"/>
          <a:srcRect/>
          <a:stretch>
            <a:fillRect/>
          </a:stretch>
        </p:blipFill>
        <p:spPr bwMode="auto">
          <a:xfrm>
            <a:off x="0" y="0"/>
            <a:ext cx="1857356" cy="1857340"/>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215206" y="142852"/>
            <a:ext cx="1643042" cy="15001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71480"/>
            <a:ext cx="7467600" cy="1000132"/>
          </a:xfrm>
        </p:spPr>
        <p:txBody>
          <a:bodyPr>
            <a:normAutofit/>
          </a:bodyPr>
          <a:lstStyle/>
          <a:p>
            <a:r>
              <a:rPr lang="tr-TR" sz="2800" b="1" dirty="0" smtClean="0"/>
              <a:t>               </a:t>
            </a:r>
            <a:r>
              <a:rPr lang="tr-TR" sz="2800" b="1" dirty="0" smtClean="0">
                <a:solidFill>
                  <a:srgbClr val="FF0000"/>
                </a:solidFill>
              </a:rPr>
              <a:t>1. Bedensel Sınırlar</a:t>
            </a:r>
            <a:endParaRPr lang="tr-TR" sz="2800" dirty="0">
              <a:solidFill>
                <a:srgbClr val="FF0000"/>
              </a:solidFill>
            </a:endParaRPr>
          </a:p>
        </p:txBody>
      </p:sp>
      <p:sp>
        <p:nvSpPr>
          <p:cNvPr id="3" name="2 İçerik Yer Tutucusu"/>
          <p:cNvSpPr>
            <a:spLocks noGrp="1"/>
          </p:cNvSpPr>
          <p:nvPr>
            <p:ph sz="quarter" idx="1"/>
          </p:nvPr>
        </p:nvSpPr>
        <p:spPr>
          <a:xfrm>
            <a:off x="457200" y="1857364"/>
            <a:ext cx="7467600" cy="4616588"/>
          </a:xfrm>
        </p:spPr>
        <p:txBody>
          <a:bodyPr/>
          <a:lstStyle/>
          <a:p>
            <a:pPr lvl="0"/>
            <a:endParaRPr lang="tr-TR" dirty="0" smtClean="0"/>
          </a:p>
          <a:p>
            <a:pPr lvl="0"/>
            <a:r>
              <a:rPr lang="tr-TR" dirty="0" smtClean="0"/>
              <a:t>Rahatsızlık hissettiğiniz hiçbir temas, kim tarafından gerçekleştiriliyor olursa olsun, hoş görülmemesi gereken bir ihlaldir. </a:t>
            </a:r>
          </a:p>
          <a:p>
            <a:pPr lvl="0">
              <a:buNone/>
            </a:pPr>
            <a:endParaRPr lang="tr-TR" dirty="0" smtClean="0"/>
          </a:p>
          <a:p>
            <a:pPr lvl="0"/>
            <a:r>
              <a:rPr lang="tr-TR" dirty="0" smtClean="0"/>
              <a:t>Bedensel sınırlarınızı korumaya hakkınız var.</a:t>
            </a:r>
          </a:p>
          <a:p>
            <a:pPr>
              <a:buNone/>
            </a:pPr>
            <a:endParaRPr lang="tr-TR" dirty="0"/>
          </a:p>
        </p:txBody>
      </p:sp>
      <p:pic>
        <p:nvPicPr>
          <p:cNvPr id="6" name="5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pic>
        <p:nvPicPr>
          <p:cNvPr id="7" name="object 15"/>
          <p:cNvPicPr/>
          <p:nvPr/>
        </p:nvPicPr>
        <p:blipFill>
          <a:blip r:embed="rId4" cstate="print"/>
          <a:stretch>
            <a:fillRect/>
          </a:stretch>
        </p:blipFill>
        <p:spPr>
          <a:xfrm>
            <a:off x="6786578" y="4500570"/>
            <a:ext cx="1345578" cy="200088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t>
            </a:r>
            <a:r>
              <a:rPr lang="tr-TR" sz="3100" b="1" dirty="0" smtClean="0">
                <a:solidFill>
                  <a:srgbClr val="FF0000"/>
                </a:solidFill>
              </a:rPr>
              <a:t>2. Kişilik Sınırları</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lvl="0"/>
            <a:r>
              <a:rPr lang="tr-TR" dirty="0" smtClean="0"/>
              <a:t>Aileden, okuldan, kültürel ve sosyal çevreden, deneyimlerden gelen özelliklerimiz kişiliğimizin sınırlarını belirler ve bundan biz sorumluyuz. </a:t>
            </a:r>
          </a:p>
          <a:p>
            <a:pPr lvl="0">
              <a:buNone/>
            </a:pPr>
            <a:endParaRPr lang="tr-TR" dirty="0" smtClean="0"/>
          </a:p>
          <a:p>
            <a:pPr lvl="0"/>
            <a:r>
              <a:rPr lang="tr-TR" dirty="0" smtClean="0"/>
              <a:t>Örneğin, ‘yanımda sigara içilmesinden hoşlanmıyorum’ diyerek ifade ettiğimiz sınır bir kişilik sınırıdır ve içerideki özgürlük alanımıza sahip çıkmamız anlamına gelir.</a:t>
            </a:r>
          </a:p>
          <a:p>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6" name="5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r>
              <a:rPr lang="tr-TR" b="1" dirty="0" smtClean="0"/>
              <a:t>                   </a:t>
            </a:r>
            <a:r>
              <a:rPr lang="tr-TR" b="1" dirty="0" smtClean="0">
                <a:solidFill>
                  <a:srgbClr val="FF0000"/>
                </a:solidFill>
              </a:rPr>
              <a:t>3.Duygusal Sınırlar</a:t>
            </a:r>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lvl="0"/>
            <a:endParaRPr lang="tr-TR" dirty="0" smtClean="0"/>
          </a:p>
          <a:p>
            <a:pPr lvl="0"/>
            <a:endParaRPr lang="tr-TR" dirty="0" smtClean="0"/>
          </a:p>
          <a:p>
            <a:pPr lvl="0"/>
            <a:r>
              <a:rPr lang="tr-TR" dirty="0" smtClean="0"/>
              <a:t>Duygularımız kişisel sınırlarımızdandır. </a:t>
            </a:r>
          </a:p>
          <a:p>
            <a:pPr lvl="0">
              <a:buNone/>
            </a:pPr>
            <a:endParaRPr lang="tr-TR" dirty="0" smtClean="0"/>
          </a:p>
          <a:p>
            <a:pPr lvl="0"/>
            <a:r>
              <a:rPr lang="tr-TR" dirty="0" smtClean="0"/>
              <a:t>Bu nedenle duyguların ifade edilmesi önemlidir, yok sayılmaması da haklarımızdandır.</a:t>
            </a:r>
          </a:p>
          <a:p>
            <a:pPr>
              <a:buNone/>
            </a:pPr>
            <a:endParaRPr lang="tr-TR" dirty="0"/>
          </a:p>
        </p:txBody>
      </p:sp>
      <p:pic>
        <p:nvPicPr>
          <p:cNvPr id="4" name="3 Resim" descr="Bolu MEM (@boluilmem) / X"/>
          <p:cNvPicPr/>
          <p:nvPr/>
        </p:nvPicPr>
        <p:blipFill>
          <a:blip r:embed="rId2"/>
          <a:srcRect/>
          <a:stretch>
            <a:fillRect/>
          </a:stretch>
        </p:blipFill>
        <p:spPr bwMode="auto">
          <a:xfrm>
            <a:off x="1" y="1"/>
            <a:ext cx="1928794" cy="1500174"/>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
        <p:nvSpPr>
          <p:cNvPr id="3" name="2 İçerik Yer Tutucusu"/>
          <p:cNvSpPr>
            <a:spLocks noGrp="1"/>
          </p:cNvSpPr>
          <p:nvPr>
            <p:ph sz="quarter" idx="1"/>
          </p:nvPr>
        </p:nvSpPr>
        <p:spPr>
          <a:xfrm>
            <a:off x="946016" y="748426"/>
            <a:ext cx="7467600" cy="4873752"/>
          </a:xfrm>
        </p:spPr>
        <p:txBody>
          <a:bodyPr/>
          <a:lstStyle/>
          <a:p>
            <a:endParaRPr lang="tr-TR" dirty="0" smtClean="0"/>
          </a:p>
          <a:p>
            <a:endParaRPr lang="tr-TR" dirty="0" smtClean="0"/>
          </a:p>
          <a:p>
            <a:pPr>
              <a:buNone/>
            </a:pPr>
            <a:r>
              <a:rPr lang="tr-TR" dirty="0" smtClean="0"/>
              <a:t/>
            </a:r>
            <a:br>
              <a:rPr lang="tr-TR" dirty="0" smtClean="0"/>
            </a:br>
            <a:r>
              <a:rPr lang="tr-TR" dirty="0" smtClean="0"/>
              <a:t>         </a:t>
            </a:r>
          </a:p>
          <a:p>
            <a:pPr>
              <a:buNone/>
            </a:pPr>
            <a:endParaRPr lang="tr-TR" dirty="0" smtClean="0"/>
          </a:p>
          <a:p>
            <a:pPr>
              <a:buNone/>
            </a:pPr>
            <a:r>
              <a:rPr lang="tr-TR" dirty="0" smtClean="0"/>
              <a:t>            </a:t>
            </a:r>
            <a:r>
              <a:rPr lang="tr-TR" dirty="0" smtClean="0">
                <a:solidFill>
                  <a:srgbClr val="FF0000"/>
                </a:solidFill>
              </a:rPr>
              <a:t>SINIRLAR NEDEN ÖNEMLİDİR?</a:t>
            </a:r>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6" name="5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pic>
        <p:nvPicPr>
          <p:cNvPr id="7" name="object 3"/>
          <p:cNvPicPr/>
          <p:nvPr/>
        </p:nvPicPr>
        <p:blipFill>
          <a:blip r:embed="rId4" cstate="print"/>
          <a:stretch>
            <a:fillRect/>
          </a:stretch>
        </p:blipFill>
        <p:spPr>
          <a:xfrm>
            <a:off x="6286512" y="4357694"/>
            <a:ext cx="1848233" cy="231455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357298"/>
            <a:ext cx="7467600" cy="1928826"/>
          </a:xfrm>
        </p:spPr>
        <p:txBody>
          <a:bodyPr>
            <a:normAutofit fontScale="90000"/>
          </a:bodyPr>
          <a:lstStyle/>
          <a:p>
            <a:pPr lvl="0"/>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t>
            </a:r>
            <a:br>
              <a:rPr lang="tr-TR" b="1" dirty="0" smtClean="0"/>
            </a:br>
            <a:r>
              <a:rPr lang="tr-TR" b="1" dirty="0" smtClean="0"/>
              <a:t/>
            </a:r>
            <a:br>
              <a:rPr lang="tr-TR" b="1" dirty="0" smtClean="0"/>
            </a:br>
            <a:r>
              <a:rPr lang="tr-TR" b="1" dirty="0" smtClean="0"/>
              <a:t>        </a:t>
            </a:r>
            <a:br>
              <a:rPr lang="tr-TR" b="1" dirty="0" smtClean="0"/>
            </a:br>
            <a:r>
              <a:rPr lang="tr-TR" b="1" dirty="0" smtClean="0"/>
              <a:t/>
            </a:r>
            <a:br>
              <a:rPr lang="tr-TR" b="1" dirty="0" smtClean="0"/>
            </a:br>
            <a:r>
              <a:rPr lang="tr-TR" b="1" dirty="0" smtClean="0"/>
              <a:t/>
            </a:r>
            <a:br>
              <a:rPr lang="tr-TR" b="1" dirty="0" smtClean="0"/>
            </a:br>
            <a:r>
              <a:rPr lang="tr-TR" b="1" dirty="0" smtClean="0"/>
              <a:t>  </a:t>
            </a:r>
            <a:r>
              <a:rPr lang="tr-TR" b="1" dirty="0" smtClean="0">
                <a:solidFill>
                  <a:srgbClr val="FF0000"/>
                </a:solidFill>
              </a:rPr>
              <a:t>Sınırlar yeterince belirgin  olduğu takdirde, çocuklarda şu özellikler gelişir</a:t>
            </a:r>
            <a:r>
              <a:rPr lang="tr-TR" dirty="0" smtClean="0"/>
              <a:t/>
            </a:r>
            <a:br>
              <a:rPr lang="tr-TR" dirty="0" smtClean="0"/>
            </a:br>
            <a:endParaRPr lang="tr-TR" dirty="0"/>
          </a:p>
        </p:txBody>
      </p:sp>
      <p:sp>
        <p:nvSpPr>
          <p:cNvPr id="3" name="2 İçerik Yer Tutucusu"/>
          <p:cNvSpPr>
            <a:spLocks noGrp="1"/>
          </p:cNvSpPr>
          <p:nvPr>
            <p:ph sz="quarter" idx="1"/>
          </p:nvPr>
        </p:nvSpPr>
        <p:spPr>
          <a:xfrm>
            <a:off x="500034" y="2714620"/>
            <a:ext cx="8229600" cy="3482981"/>
          </a:xfrm>
        </p:spPr>
        <p:txBody>
          <a:bodyPr/>
          <a:lstStyle/>
          <a:p>
            <a:pPr lvl="0"/>
            <a:endParaRPr lang="tr-TR" b="1" dirty="0" smtClean="0"/>
          </a:p>
          <a:p>
            <a:endParaRPr lang="tr-TR" dirty="0" smtClean="0"/>
          </a:p>
          <a:p>
            <a:endParaRPr lang="tr-TR" dirty="0"/>
          </a:p>
        </p:txBody>
      </p:sp>
      <p:sp>
        <p:nvSpPr>
          <p:cNvPr id="4" name="3 Dikdörtgen"/>
          <p:cNvSpPr/>
          <p:nvPr/>
        </p:nvSpPr>
        <p:spPr>
          <a:xfrm>
            <a:off x="214282" y="2967334"/>
            <a:ext cx="8715436" cy="2677656"/>
          </a:xfrm>
          <a:prstGeom prst="rect">
            <a:avLst/>
          </a:prstGeom>
        </p:spPr>
        <p:txBody>
          <a:bodyPr wrap="square">
            <a:spAutoFit/>
          </a:bodyPr>
          <a:lstStyle/>
          <a:p>
            <a:pPr lvl="0"/>
            <a:r>
              <a:rPr lang="tr-TR" sz="4000" dirty="0" smtClean="0"/>
              <a:t>      </a:t>
            </a:r>
            <a:r>
              <a:rPr lang="tr-TR" sz="3200" dirty="0" smtClean="0"/>
              <a:t>* İyi tanımlanmış bir kimlik duygusu</a:t>
            </a:r>
          </a:p>
          <a:p>
            <a:pPr lvl="0"/>
            <a:endParaRPr lang="tr-TR" sz="3200" dirty="0" smtClean="0"/>
          </a:p>
          <a:p>
            <a:pPr lvl="0"/>
            <a:r>
              <a:rPr lang="tr-TR" sz="3200" dirty="0" smtClean="0"/>
              <a:t>       * Sorumluluklarını görebilme yeteneği</a:t>
            </a:r>
          </a:p>
          <a:p>
            <a:pPr lvl="0"/>
            <a:endParaRPr lang="tr-TR" sz="3200" dirty="0" smtClean="0"/>
          </a:p>
          <a:p>
            <a:pPr lvl="0"/>
            <a:r>
              <a:rPr lang="tr-TR" sz="3200" dirty="0" smtClean="0"/>
              <a:t>       *Seçme becerisi</a:t>
            </a:r>
            <a:r>
              <a:rPr lang="tr-TR" sz="3200" b="1" dirty="0" smtClean="0"/>
              <a:t> </a:t>
            </a:r>
            <a:endParaRPr lang="tr-TR" sz="3200" dirty="0"/>
          </a:p>
        </p:txBody>
      </p:sp>
      <p:pic>
        <p:nvPicPr>
          <p:cNvPr id="6" name="5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7" name="6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14356"/>
            <a:ext cx="8435280" cy="2214578"/>
          </a:xfrm>
        </p:spPr>
        <p:txBody>
          <a:bodyPr>
            <a:normAutofit fontScale="90000"/>
          </a:bodyPr>
          <a:lstStyle/>
          <a:p>
            <a:pPr lvl="0"/>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solidFill>
                  <a:srgbClr val="FF0000"/>
                </a:solidFill>
              </a:rPr>
              <a:t>Sınırlar yeterince belirgin olduğu takdirde, çocuklarda şu özellikler gelişir: </a:t>
            </a:r>
            <a:r>
              <a:rPr lang="tr-TR" dirty="0" smtClean="0"/>
              <a:t/>
            </a:r>
            <a:br>
              <a:rPr lang="tr-TR" dirty="0" smtClean="0"/>
            </a:br>
            <a:endParaRPr lang="tr-TR" dirty="0"/>
          </a:p>
        </p:txBody>
      </p:sp>
      <p:sp>
        <p:nvSpPr>
          <p:cNvPr id="3" name="2 İçerik Yer Tutucusu"/>
          <p:cNvSpPr>
            <a:spLocks noGrp="1"/>
          </p:cNvSpPr>
          <p:nvPr>
            <p:ph sz="quarter" idx="1"/>
          </p:nvPr>
        </p:nvSpPr>
        <p:spPr>
          <a:xfrm>
            <a:off x="457200" y="2928934"/>
            <a:ext cx="8229600" cy="3197229"/>
          </a:xfrm>
        </p:spPr>
        <p:txBody>
          <a:bodyPr>
            <a:normAutofit lnSpcReduction="10000"/>
          </a:bodyPr>
          <a:lstStyle/>
          <a:p>
            <a:pPr lvl="0"/>
            <a:r>
              <a:rPr lang="tr-TR" sz="2800" dirty="0" smtClean="0"/>
              <a:t>İyi seçimler yaparlarsa her şeyin yolunda gideceği, yanlış seçimler yaparlarsa sıkıntı çekecekleri anlayışı</a:t>
            </a:r>
          </a:p>
          <a:p>
            <a:pPr lvl="0">
              <a:buNone/>
            </a:pPr>
            <a:endParaRPr lang="tr-TR" sz="2800" dirty="0" smtClean="0"/>
          </a:p>
          <a:p>
            <a:pPr lvl="0"/>
            <a:r>
              <a:rPr lang="tr-TR" sz="2800" dirty="0" smtClean="0"/>
              <a:t>Özgürlüğe dayalı olarak gerçek sevgi ihtimali bulunduğu anlayışı(</a:t>
            </a:r>
            <a:r>
              <a:rPr lang="tr-TR" sz="2800" dirty="0" err="1" smtClean="0"/>
              <a:t>Cloud</a:t>
            </a:r>
            <a:r>
              <a:rPr lang="tr-TR" sz="2800" dirty="0" smtClean="0"/>
              <a:t> ve </a:t>
            </a:r>
            <a:r>
              <a:rPr lang="tr-TR" sz="2800" dirty="0" err="1" smtClean="0"/>
              <a:t>Townsend</a:t>
            </a:r>
            <a:r>
              <a:rPr lang="tr-TR" sz="2800" dirty="0" smtClean="0"/>
              <a:t>, 2022, s.23)</a:t>
            </a:r>
          </a:p>
          <a:p>
            <a:endParaRPr lang="tr-TR" dirty="0"/>
          </a:p>
        </p:txBody>
      </p:sp>
      <p:pic>
        <p:nvPicPr>
          <p:cNvPr id="5" name="4 Resim" descr="Bolu MEM (@boluilmem) / X"/>
          <p:cNvPicPr/>
          <p:nvPr/>
        </p:nvPicPr>
        <p:blipFill>
          <a:blip r:embed="rId2"/>
          <a:srcRect/>
          <a:stretch>
            <a:fillRect/>
          </a:stretch>
        </p:blipFill>
        <p:spPr bwMode="auto">
          <a:xfrm>
            <a:off x="0" y="0"/>
            <a:ext cx="1643074" cy="1571612"/>
          </a:xfrm>
          <a:prstGeom prst="rect">
            <a:avLst/>
          </a:prstGeom>
          <a:noFill/>
          <a:ln w="9525">
            <a:noFill/>
            <a:miter lim="800000"/>
            <a:headEnd/>
            <a:tailEnd/>
          </a:ln>
        </p:spPr>
      </p:pic>
      <p:pic>
        <p:nvPicPr>
          <p:cNvPr id="6" name="5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928670"/>
            <a:ext cx="7467600" cy="1214446"/>
          </a:xfrm>
        </p:spPr>
        <p:txBody>
          <a:bodyPr>
            <a:normAutofit fontScale="90000"/>
          </a:bodyPr>
          <a:lstStyle/>
          <a:p>
            <a:pPr lvl="0"/>
            <a:r>
              <a:rPr lang="tr-TR" dirty="0" smtClean="0"/>
              <a:t/>
            </a:r>
            <a:br>
              <a:rPr lang="tr-TR" dirty="0" smtClean="0"/>
            </a:br>
            <a:r>
              <a:rPr lang="tr-TR" dirty="0" smtClean="0"/>
              <a:t>          </a:t>
            </a:r>
            <a:r>
              <a:rPr lang="tr-TR" dirty="0" smtClean="0">
                <a:solidFill>
                  <a:srgbClr val="FF0000"/>
                </a:solidFill>
              </a:rPr>
              <a:t>ERGENLİK DÖNEMİNDE SINIRLAR</a:t>
            </a:r>
            <a:r>
              <a:rPr lang="tr-TR" dirty="0" smtClean="0"/>
              <a:t/>
            </a:r>
            <a:br>
              <a:rPr lang="tr-TR" dirty="0" smtClean="0"/>
            </a:br>
            <a:endParaRPr lang="tr-TR" dirty="0"/>
          </a:p>
        </p:txBody>
      </p:sp>
      <p:sp>
        <p:nvSpPr>
          <p:cNvPr id="3" name="2 İçerik Yer Tutucusu"/>
          <p:cNvSpPr>
            <a:spLocks noGrp="1"/>
          </p:cNvSpPr>
          <p:nvPr>
            <p:ph sz="quarter" idx="1"/>
          </p:nvPr>
        </p:nvSpPr>
        <p:spPr>
          <a:xfrm>
            <a:off x="457200" y="2000240"/>
            <a:ext cx="7787208" cy="4473712"/>
          </a:xfrm>
        </p:spPr>
        <p:txBody>
          <a:bodyPr/>
          <a:lstStyle/>
          <a:p>
            <a:pPr lvl="0"/>
            <a:r>
              <a:rPr lang="tr-TR" sz="2800" dirty="0" smtClean="0"/>
              <a:t>Ergenlik en başta bir dönüşüm, değişim ve gelişim dönemi olduğundan bu yıllarda bazı problemlerin ortaya çıkması beklenir, bunlar doğaldır. Çünkü bu problemler hem anne-baba ve hem de gençler için, insani ilişkilerinde yenilikler yapabilecekleri fırsatlar ortaya çıkarır. (Saygılı, 2002, s.9)</a:t>
            </a:r>
          </a:p>
          <a:p>
            <a:endParaRPr lang="tr-TR" dirty="0"/>
          </a:p>
        </p:txBody>
      </p:sp>
      <p:pic>
        <p:nvPicPr>
          <p:cNvPr id="4" name="3 Resim" descr="Bolu MEM (@boluilmem) / X"/>
          <p:cNvPicPr/>
          <p:nvPr/>
        </p:nvPicPr>
        <p:blipFill>
          <a:blip r:embed="rId2"/>
          <a:srcRect/>
          <a:stretch>
            <a:fillRect/>
          </a:stretch>
        </p:blipFill>
        <p:spPr bwMode="auto">
          <a:xfrm>
            <a:off x="0" y="1"/>
            <a:ext cx="1857355" cy="1285859"/>
          </a:xfrm>
          <a:prstGeom prst="rect">
            <a:avLst/>
          </a:prstGeom>
          <a:noFill/>
          <a:ln w="9525">
            <a:noFill/>
            <a:miter lim="800000"/>
            <a:headEnd/>
            <a:tailEnd/>
          </a:ln>
        </p:spPr>
      </p:pic>
      <p:pic>
        <p:nvPicPr>
          <p:cNvPr id="5" name="4 Resim" descr="BOLU RAM (@BOLURAM14) / X"/>
          <p:cNvPicPr/>
          <p:nvPr/>
        </p:nvPicPr>
        <p:blipFill>
          <a:blip r:embed="rId3"/>
          <a:srcRect/>
          <a:stretch>
            <a:fillRect/>
          </a:stretch>
        </p:blipFill>
        <p:spPr bwMode="auto">
          <a:xfrm>
            <a:off x="7643834" y="0"/>
            <a:ext cx="1500166" cy="12858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103</TotalTime>
  <Words>1436</Words>
  <Application>Microsoft Office PowerPoint</Application>
  <PresentationFormat>Ekran Gösterisi (4:3)</PresentationFormat>
  <Paragraphs>197</Paragraphs>
  <Slides>27</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Calibri</vt:lpstr>
      <vt:lpstr>Century Schoolbook</vt:lpstr>
      <vt:lpstr>Wingdings</vt:lpstr>
      <vt:lpstr>Wingdings 2</vt:lpstr>
      <vt:lpstr>Cumba</vt:lpstr>
      <vt:lpstr>                         SINIR KOYMA                   VELİ  SUNUMU  </vt:lpstr>
      <vt:lpstr>                         SINIR KOYMA </vt:lpstr>
      <vt:lpstr>               1. Bedensel Sınırlar</vt:lpstr>
      <vt:lpstr>                2. Kişilik Sınırları </vt:lpstr>
      <vt:lpstr>                   3.Duygusal Sınırlar </vt:lpstr>
      <vt:lpstr>   </vt:lpstr>
      <vt:lpstr>                            Sınırlar yeterince belirgin  olduğu takdirde, çocuklarda şu özellikler gelişir </vt:lpstr>
      <vt:lpstr>    Sınırlar yeterince belirgin olduğu takdirde, çocuklarda şu özellikler gelişir:  </vt:lpstr>
      <vt:lpstr>           ERGENLİK DÖNEMİNDE SINIRLAR </vt:lpstr>
      <vt:lpstr>             Ergenlerin Neden Sınırlara                  İhtiyaçları Vardır?  </vt:lpstr>
      <vt:lpstr>              Ergenlerin Neden Sınırlara          İhtiyaçları Vardır?  </vt:lpstr>
      <vt:lpstr> </vt:lpstr>
      <vt:lpstr>PowerPoint Sunusu</vt:lpstr>
      <vt:lpstr>PowerPoint Sunusu</vt:lpstr>
      <vt:lpstr>PowerPoint Sunusu</vt:lpstr>
      <vt:lpstr>PowerPoint Sunusu</vt:lpstr>
      <vt:lpstr>PowerPoint Sunusu</vt:lpstr>
      <vt:lpstr>PowerPoint Sunusu</vt:lpstr>
      <vt:lpstr>PowerPoint Sunusu</vt:lpstr>
      <vt:lpstr>                   Gençler Neyi Öğrenmeli?  </vt:lpstr>
      <vt:lpstr>PowerPoint Sunusu</vt:lpstr>
      <vt:lpstr>               Sorun Olan Davranıştan Önce </vt:lpstr>
      <vt:lpstr>PowerPoint Sunusu</vt:lpstr>
      <vt:lpstr>PowerPoint Sunusu</vt:lpstr>
      <vt:lpstr>                                                    Sınır Koyarken Nelere Dikkat Edilmeli</vt:lpstr>
      <vt:lpstr>              Sınır Koyarken Nelere                    Dikkat Edilmeli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SINIR KOYMA VELİ  SUNUMU  </dc:title>
  <dc:creator>ERKUT</dc:creator>
  <cp:lastModifiedBy>User</cp:lastModifiedBy>
  <cp:revision>23</cp:revision>
  <dcterms:created xsi:type="dcterms:W3CDTF">2024-09-16T08:18:26Z</dcterms:created>
  <dcterms:modified xsi:type="dcterms:W3CDTF">2024-09-18T08:14:07Z</dcterms:modified>
</cp:coreProperties>
</file>