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61FA1-C766-428A-8E44-CAD6882A200C}" type="datetimeFigureOut">
              <a:rPr lang="tr-TR" smtClean="0"/>
              <a:t>16.09.2024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F98E3-892E-4FEF-BA05-E3FAEE649DFE}" type="slidenum">
              <a:rPr lang="tr-TR" smtClean="0"/>
              <a:t>‹#›</a:t>
            </a:fld>
            <a:endParaRPr lang="tr-TR"/>
          </a:p>
        </p:txBody>
      </p:sp>
    </p:spTree>
    <p:extLst>
      <p:ext uri="{BB962C8B-B14F-4D97-AF65-F5344CB8AC3E}">
        <p14:creationId xmlns:p14="http://schemas.microsoft.com/office/powerpoint/2010/main" val="102335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08227E10-36A7-4BCB-B492-B40D644E8B25}" type="datetimeFigureOut">
              <a:rPr lang="tr-TR" smtClean="0"/>
              <a:t>16.09.2024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2AFA48-DBA3-4443-ABB1-C5701E0FF8F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30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8227E10-36A7-4BCB-B492-B40D644E8B25}" type="datetimeFigureOut">
              <a:rPr lang="tr-TR" smtClean="0"/>
              <a:t>16.09.2024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2AFA48-DBA3-4443-ABB1-C5701E0FF8F8}" type="slidenum">
              <a:rPr lang="tr-TR" smtClean="0"/>
              <a:t>‹#›</a:t>
            </a:fld>
            <a:endParaRPr lang="tr-TR"/>
          </a:p>
        </p:txBody>
      </p:sp>
    </p:spTree>
    <p:extLst>
      <p:ext uri="{BB962C8B-B14F-4D97-AF65-F5344CB8AC3E}">
        <p14:creationId xmlns:p14="http://schemas.microsoft.com/office/powerpoint/2010/main" val="246985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8227E10-36A7-4BCB-B492-B40D644E8B25}" type="datetimeFigureOut">
              <a:rPr lang="tr-TR" smtClean="0"/>
              <a:t>16.09.2024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2AFA48-DBA3-4443-ABB1-C5701E0FF8F8}" type="slidenum">
              <a:rPr lang="tr-TR" smtClean="0"/>
              <a:t>‹#›</a:t>
            </a:fld>
            <a:endParaRPr lang="tr-TR"/>
          </a:p>
        </p:txBody>
      </p:sp>
    </p:spTree>
    <p:extLst>
      <p:ext uri="{BB962C8B-B14F-4D97-AF65-F5344CB8AC3E}">
        <p14:creationId xmlns:p14="http://schemas.microsoft.com/office/powerpoint/2010/main" val="81135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8227E10-36A7-4BCB-B492-B40D644E8B25}" type="datetimeFigureOut">
              <a:rPr lang="tr-TR" smtClean="0"/>
              <a:t>16.09.2024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2AFA48-DBA3-4443-ABB1-C5701E0FF8F8}" type="slidenum">
              <a:rPr lang="tr-TR" smtClean="0"/>
              <a:t>‹#›</a:t>
            </a:fld>
            <a:endParaRPr lang="tr-TR"/>
          </a:p>
        </p:txBody>
      </p:sp>
    </p:spTree>
    <p:extLst>
      <p:ext uri="{BB962C8B-B14F-4D97-AF65-F5344CB8AC3E}">
        <p14:creationId xmlns:p14="http://schemas.microsoft.com/office/powerpoint/2010/main" val="272327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8227E10-36A7-4BCB-B492-B40D644E8B25}" type="datetimeFigureOut">
              <a:rPr lang="tr-TR" smtClean="0"/>
              <a:t>16.09.2024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2AFA48-DBA3-4443-ABB1-C5701E0FF8F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4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8227E10-36A7-4BCB-B492-B40D644E8B25}" type="datetimeFigureOut">
              <a:rPr lang="tr-TR" smtClean="0"/>
              <a:t>16.09.2024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B2AFA48-DBA3-4443-ABB1-C5701E0FF8F8}" type="slidenum">
              <a:rPr lang="tr-TR" smtClean="0"/>
              <a:t>‹#›</a:t>
            </a:fld>
            <a:endParaRPr lang="tr-TR"/>
          </a:p>
        </p:txBody>
      </p:sp>
    </p:spTree>
    <p:extLst>
      <p:ext uri="{BB962C8B-B14F-4D97-AF65-F5344CB8AC3E}">
        <p14:creationId xmlns:p14="http://schemas.microsoft.com/office/powerpoint/2010/main" val="45558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8227E10-36A7-4BCB-B492-B40D644E8B25}" type="datetimeFigureOut">
              <a:rPr lang="tr-TR" smtClean="0"/>
              <a:t>16.09.2024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B2AFA48-DBA3-4443-ABB1-C5701E0FF8F8}" type="slidenum">
              <a:rPr lang="tr-TR" smtClean="0"/>
              <a:t>‹#›</a:t>
            </a:fld>
            <a:endParaRPr lang="tr-TR"/>
          </a:p>
        </p:txBody>
      </p:sp>
    </p:spTree>
    <p:extLst>
      <p:ext uri="{BB962C8B-B14F-4D97-AF65-F5344CB8AC3E}">
        <p14:creationId xmlns:p14="http://schemas.microsoft.com/office/powerpoint/2010/main" val="62763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8227E10-36A7-4BCB-B492-B40D644E8B25}" type="datetimeFigureOut">
              <a:rPr lang="tr-TR" smtClean="0"/>
              <a:t>16.09.2024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B2AFA48-DBA3-4443-ABB1-C5701E0FF8F8}" type="slidenum">
              <a:rPr lang="tr-TR" smtClean="0"/>
              <a:t>‹#›</a:t>
            </a:fld>
            <a:endParaRPr lang="tr-TR"/>
          </a:p>
        </p:txBody>
      </p:sp>
    </p:spTree>
    <p:extLst>
      <p:ext uri="{BB962C8B-B14F-4D97-AF65-F5344CB8AC3E}">
        <p14:creationId xmlns:p14="http://schemas.microsoft.com/office/powerpoint/2010/main" val="320360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8227E10-36A7-4BCB-B492-B40D644E8B25}" type="datetimeFigureOut">
              <a:rPr lang="tr-TR" smtClean="0"/>
              <a:t>16.09.2024</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DB2AFA48-DBA3-4443-ABB1-C5701E0FF8F8}" type="slidenum">
              <a:rPr lang="tr-TR" smtClean="0"/>
              <a:t>‹#›</a:t>
            </a:fld>
            <a:endParaRPr lang="tr-TR"/>
          </a:p>
        </p:txBody>
      </p:sp>
    </p:spTree>
    <p:extLst>
      <p:ext uri="{BB962C8B-B14F-4D97-AF65-F5344CB8AC3E}">
        <p14:creationId xmlns:p14="http://schemas.microsoft.com/office/powerpoint/2010/main" val="382910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8227E10-36A7-4BCB-B492-B40D644E8B25}" type="datetimeFigureOut">
              <a:rPr lang="tr-TR" smtClean="0"/>
              <a:t>16.09.2024</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2AFA48-DBA3-4443-ABB1-C5701E0FF8F8}" type="slidenum">
              <a:rPr lang="tr-TR" smtClean="0"/>
              <a:t>‹#›</a:t>
            </a:fld>
            <a:endParaRPr lang="tr-TR"/>
          </a:p>
        </p:txBody>
      </p:sp>
    </p:spTree>
    <p:extLst>
      <p:ext uri="{BB962C8B-B14F-4D97-AF65-F5344CB8AC3E}">
        <p14:creationId xmlns:p14="http://schemas.microsoft.com/office/powerpoint/2010/main" val="204399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8227E10-36A7-4BCB-B492-B40D644E8B25}" type="datetimeFigureOut">
              <a:rPr lang="tr-TR" smtClean="0"/>
              <a:t>16.09.2024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B2AFA48-DBA3-4443-ABB1-C5701E0FF8F8}" type="slidenum">
              <a:rPr lang="tr-TR" smtClean="0"/>
              <a:t>‹#›</a:t>
            </a:fld>
            <a:endParaRPr lang="tr-TR"/>
          </a:p>
        </p:txBody>
      </p:sp>
    </p:spTree>
    <p:extLst>
      <p:ext uri="{BB962C8B-B14F-4D97-AF65-F5344CB8AC3E}">
        <p14:creationId xmlns:p14="http://schemas.microsoft.com/office/powerpoint/2010/main" val="20869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8227E10-36A7-4BCB-B492-B40D644E8B25}" type="datetimeFigureOut">
              <a:rPr lang="tr-TR" smtClean="0"/>
              <a:t>16.09.2024</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2AFA48-DBA3-4443-ABB1-C5701E0FF8F8}"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8813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1414" y="1113646"/>
            <a:ext cx="4826045" cy="3213836"/>
          </a:xfrm>
          <a:prstGeom prst="rect">
            <a:avLst/>
          </a:prstGeom>
        </p:spPr>
      </p:pic>
      <p:sp>
        <p:nvSpPr>
          <p:cNvPr id="2" name="Unvan 1"/>
          <p:cNvSpPr>
            <a:spLocks noGrp="1"/>
          </p:cNvSpPr>
          <p:nvPr>
            <p:ph type="ctrTitle"/>
          </p:nvPr>
        </p:nvSpPr>
        <p:spPr>
          <a:xfrm>
            <a:off x="3411414" y="2392682"/>
            <a:ext cx="5592841" cy="550174"/>
          </a:xfrm>
        </p:spPr>
        <p:txBody>
          <a:bodyPr>
            <a:noAutofit/>
          </a:bodyPr>
          <a:lstStyle/>
          <a:p>
            <a:r>
              <a:rPr lang="tr-TR"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SINIR KOYMA BECERİSİ</a:t>
            </a:r>
            <a:endParaRPr lang="tr-TR"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Alt Başlık 2"/>
          <p:cNvSpPr>
            <a:spLocks noGrp="1"/>
          </p:cNvSpPr>
          <p:nvPr>
            <p:ph type="subTitle" idx="1"/>
          </p:nvPr>
        </p:nvSpPr>
        <p:spPr>
          <a:xfrm>
            <a:off x="1178634" y="4553040"/>
            <a:ext cx="10058400" cy="1143000"/>
          </a:xfrm>
        </p:spPr>
        <p:txBody>
          <a:bodyPr>
            <a:normAutofit fontScale="85000" lnSpcReduction="20000"/>
          </a:bodyPr>
          <a:lstStyle/>
          <a:p>
            <a:r>
              <a:rPr lang="tr-TR" sz="3200" b="1" dirty="0" smtClean="0"/>
              <a:t>ÖĞRETMEN BİLGİLENDİRME SUNUMU</a:t>
            </a:r>
          </a:p>
          <a:p>
            <a:r>
              <a:rPr lang="tr-TR" sz="2000" b="1" dirty="0" smtClean="0"/>
              <a:t>ORTAOKUL</a:t>
            </a:r>
          </a:p>
          <a:p>
            <a:r>
              <a:rPr lang="tr-TR" sz="2000" b="1" dirty="0" smtClean="0"/>
              <a:t>BOLU, 2024</a:t>
            </a:r>
            <a:endParaRPr lang="tr-TR" sz="2000" b="1"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3893" y="281420"/>
            <a:ext cx="1160520" cy="116052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36" y="316588"/>
            <a:ext cx="3374379" cy="1005565"/>
          </a:xfrm>
          <a:prstGeom prst="rect">
            <a:avLst/>
          </a:prstGeom>
        </p:spPr>
      </p:pic>
    </p:spTree>
    <p:extLst>
      <p:ext uri="{BB962C8B-B14F-4D97-AF65-F5344CB8AC3E}">
        <p14:creationId xmlns:p14="http://schemas.microsoft.com/office/powerpoint/2010/main" val="1358492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Sınır Türleri</a:t>
            </a:r>
          </a:p>
        </p:txBody>
      </p:sp>
      <p:sp>
        <p:nvSpPr>
          <p:cNvPr id="3" name="İçerik Yer Tutucusu 2"/>
          <p:cNvSpPr>
            <a:spLocks noGrp="1"/>
          </p:cNvSpPr>
          <p:nvPr>
            <p:ph idx="1"/>
          </p:nvPr>
        </p:nvSpPr>
        <p:spPr/>
        <p:txBody>
          <a:bodyPr/>
          <a:lstStyle/>
          <a:p>
            <a:r>
              <a:rPr lang="tr-TR" dirty="0"/>
              <a:t>Dijital Sınır</a:t>
            </a:r>
          </a:p>
          <a:p>
            <a:r>
              <a:rPr lang="tr-TR" dirty="0"/>
              <a:t>Dijital sınırlar, bireylerin dijital ortamda (internet, sosyal medya, telefonlar, e-posta vb.) kendilerini korumak ve sağlıklı bir dijital yaşam sürdürmek için belirlediği kurallar ve sınırları ifade eder</a:t>
            </a:r>
            <a:r>
              <a:rPr lang="tr-TR" dirty="0" smtClean="0"/>
              <a:t>.</a:t>
            </a:r>
          </a:p>
          <a:p>
            <a:endParaRPr lang="tr-TR" dirty="0" smtClean="0"/>
          </a:p>
          <a:p>
            <a:pPr lvl="1">
              <a:buFont typeface="Courier New" panose="02070309020205020404" pitchFamily="49" charset="0"/>
              <a:buChar char="o"/>
            </a:pPr>
            <a:r>
              <a:rPr lang="tr-TR" sz="1600" dirty="0" smtClean="0"/>
              <a:t>Örneğin; öğrencinin sosyal medyadaki içeriklerini sadece tanıdığı ve güvendiği kişilerle paylaşması ya da tanımadığı ve güvenmediği insanlarla iletişim kurmaması.</a:t>
            </a:r>
            <a:endParaRPr lang="tr-TR" sz="1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562" y="4116588"/>
            <a:ext cx="4123592" cy="2172816"/>
          </a:xfrm>
          <a:prstGeom prst="rect">
            <a:avLst/>
          </a:prstGeom>
        </p:spPr>
      </p:pic>
    </p:spTree>
    <p:extLst>
      <p:ext uri="{BB962C8B-B14F-4D97-AF65-F5344CB8AC3E}">
        <p14:creationId xmlns:p14="http://schemas.microsoft.com/office/powerpoint/2010/main" val="2250370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Sınır Türleri</a:t>
            </a:r>
          </a:p>
        </p:txBody>
      </p:sp>
      <p:sp>
        <p:nvSpPr>
          <p:cNvPr id="3" name="İçerik Yer Tutucusu 2"/>
          <p:cNvSpPr>
            <a:spLocks noGrp="1"/>
          </p:cNvSpPr>
          <p:nvPr>
            <p:ph idx="1"/>
          </p:nvPr>
        </p:nvSpPr>
        <p:spPr/>
        <p:txBody>
          <a:bodyPr/>
          <a:lstStyle/>
          <a:p>
            <a:r>
              <a:rPr lang="tr-TR" dirty="0"/>
              <a:t>Maddi </a:t>
            </a:r>
            <a:r>
              <a:rPr lang="tr-TR" dirty="0" smtClean="0"/>
              <a:t>Sınır</a:t>
            </a:r>
          </a:p>
          <a:p>
            <a:r>
              <a:rPr lang="tr-TR" dirty="0" smtClean="0"/>
              <a:t>Paramızı ve mali kaynaklarımızı kendi karar verdiğimiz şekilde kullanabilmemiz anlamına gelir.</a:t>
            </a:r>
          </a:p>
          <a:p>
            <a:endParaRPr lang="tr-TR" dirty="0" smtClean="0"/>
          </a:p>
          <a:p>
            <a:pPr lvl="1">
              <a:buFont typeface="Courier New" panose="02070309020205020404" pitchFamily="49" charset="0"/>
              <a:buChar char="o"/>
            </a:pPr>
            <a:r>
              <a:rPr lang="tr-TR" sz="1600" dirty="0" smtClean="0"/>
              <a:t>Örneğin; bir öğrencinin başka bir öğrenciye kantinden bir şeyler ısmarlatmaya çalışması maddi sınırın aşıldığı anlamına gelmektedir.</a:t>
            </a:r>
            <a:endParaRPr lang="tr-TR" sz="1600" dirty="0"/>
          </a:p>
          <a:p>
            <a:pPr marL="201168" lvl="1" indent="0">
              <a:buNone/>
            </a:pPr>
            <a:endParaRPr lang="tr-TR" dirty="0" smtClean="0"/>
          </a:p>
          <a:p>
            <a:r>
              <a:rPr lang="tr-TR" dirty="0">
                <a:solidFill>
                  <a:srgbClr val="FFFFFF"/>
                </a:solidFill>
              </a:rPr>
              <a:t>Paramızı ve mali kaynaklarımızı kendi karar verdiğimiz şekilde kullanabilme anlamına gelir</a:t>
            </a:r>
            <a:r>
              <a:rPr lang="tr-TR" dirty="0" smtClean="0">
                <a:solidFill>
                  <a:srgbClr val="FFFFFF"/>
                </a:solidFill>
              </a:rPr>
              <a:t>.</a:t>
            </a:r>
            <a:endParaRPr lang="tr-TR" dirty="0" smtClean="0"/>
          </a:p>
          <a:p>
            <a:r>
              <a:rPr lang="tr-TR" dirty="0">
                <a:solidFill>
                  <a:srgbClr val="FFFFFF"/>
                </a:solidFill>
              </a:rPr>
              <a:t>Paramızı ve mali kaynaklarımızı kendi karar verdiğimiz şekilde kullanabilme anlamına gelir.</a:t>
            </a:r>
          </a:p>
          <a:p>
            <a:r>
              <a:rPr lang="tr-TR" dirty="0">
                <a:solidFill>
                  <a:srgbClr val="FFFFFF"/>
                </a:solidFill>
              </a:rPr>
              <a:t>Paramızı ve mali kaynaklarımızı kendi karar verdiğimiz şekilde kullanabilme anlamına </a:t>
            </a:r>
            <a:r>
              <a:rPr lang="tr-TR" dirty="0" smtClean="0">
                <a:solidFill>
                  <a:srgbClr val="FFFFFF"/>
                </a:solidFill>
              </a:rPr>
              <a:t>gelir</a:t>
            </a:r>
            <a:endParaRPr lang="tr-TR" dirty="0">
              <a:solidFill>
                <a:srgbClr val="FFFFFF"/>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499" y="4000291"/>
            <a:ext cx="3859823" cy="1767829"/>
          </a:xfrm>
          <a:prstGeom prst="rect">
            <a:avLst/>
          </a:prstGeom>
        </p:spPr>
      </p:pic>
    </p:spTree>
    <p:extLst>
      <p:ext uri="{BB962C8B-B14F-4D97-AF65-F5344CB8AC3E}">
        <p14:creationId xmlns:p14="http://schemas.microsoft.com/office/powerpoint/2010/main" val="446452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1854" y="3355732"/>
            <a:ext cx="2974730" cy="2974730"/>
          </a:xfrm>
          <a:prstGeom prst="rect">
            <a:avLst/>
          </a:prstGeom>
        </p:spPr>
      </p:pic>
      <p:sp>
        <p:nvSpPr>
          <p:cNvPr id="2" name="Unvan 1"/>
          <p:cNvSpPr>
            <a:spLocks noGrp="1"/>
          </p:cNvSpPr>
          <p:nvPr>
            <p:ph type="title"/>
          </p:nvPr>
        </p:nvSpPr>
        <p:spPr/>
        <p:txBody>
          <a:bodyPr/>
          <a:lstStyle/>
          <a:p>
            <a:r>
              <a:rPr lang="tr-TR" dirty="0"/>
              <a:t>Sınır Türleri</a:t>
            </a:r>
          </a:p>
        </p:txBody>
      </p:sp>
      <p:sp>
        <p:nvSpPr>
          <p:cNvPr id="3" name="İçerik Yer Tutucusu 2"/>
          <p:cNvSpPr>
            <a:spLocks noGrp="1"/>
          </p:cNvSpPr>
          <p:nvPr>
            <p:ph idx="1"/>
          </p:nvPr>
        </p:nvSpPr>
        <p:spPr/>
        <p:txBody>
          <a:bodyPr/>
          <a:lstStyle/>
          <a:p>
            <a:pPr marL="0" indent="0">
              <a:buNone/>
            </a:pPr>
            <a:r>
              <a:rPr lang="tr-TR" dirty="0"/>
              <a:t> </a:t>
            </a:r>
            <a:r>
              <a:rPr lang="tr-TR" dirty="0" smtClean="0"/>
              <a:t> Zaman </a:t>
            </a:r>
            <a:r>
              <a:rPr lang="tr-TR" dirty="0"/>
              <a:t>Sınırı</a:t>
            </a:r>
          </a:p>
          <a:p>
            <a:pPr marL="0" indent="0">
              <a:buNone/>
            </a:pPr>
            <a:r>
              <a:rPr lang="tr-TR" dirty="0" smtClean="0"/>
              <a:t>  Kişisel </a:t>
            </a:r>
            <a:r>
              <a:rPr lang="tr-TR" dirty="0"/>
              <a:t>zamanımızı istediğimiz şekilde planlama kararımız anlamına gelir.</a:t>
            </a:r>
          </a:p>
          <a:p>
            <a:pPr marL="0" indent="0">
              <a:buNone/>
            </a:pPr>
            <a:endParaRPr lang="tr-TR" dirty="0"/>
          </a:p>
          <a:p>
            <a:pPr lvl="1">
              <a:buFont typeface="Courier New" panose="02070309020205020404" pitchFamily="49" charset="0"/>
              <a:buChar char="o"/>
            </a:pPr>
            <a:r>
              <a:rPr lang="tr-TR" sz="1600" dirty="0" smtClean="0"/>
              <a:t>Örneğin; bir öğrencinin arkadaşına akşam dışarı çıkması konusunda ısrar etmesi zaman sınırına örnek olarak gösterilebilir.</a:t>
            </a:r>
            <a:endParaRPr lang="tr-TR" sz="1600" dirty="0"/>
          </a:p>
        </p:txBody>
      </p:sp>
    </p:spTree>
    <p:extLst>
      <p:ext uri="{BB962C8B-B14F-4D97-AF65-F5344CB8AC3E}">
        <p14:creationId xmlns:p14="http://schemas.microsoft.com/office/powerpoint/2010/main" val="775775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smtClean="0"/>
              <a:t>Öğretmen </a:t>
            </a:r>
            <a:r>
              <a:rPr lang="tr-TR" sz="4400" dirty="0"/>
              <a:t>Tutumları ve Öğrenci Yaklaşımları</a:t>
            </a:r>
          </a:p>
        </p:txBody>
      </p:sp>
      <p:sp>
        <p:nvSpPr>
          <p:cNvPr id="3" name="İçerik Yer Tutucusu 2"/>
          <p:cNvSpPr>
            <a:spLocks noGrp="1"/>
          </p:cNvSpPr>
          <p:nvPr>
            <p:ph idx="1"/>
          </p:nvPr>
        </p:nvSpPr>
        <p:spPr/>
        <p:txBody>
          <a:bodyPr>
            <a:normAutofit lnSpcReduction="10000"/>
          </a:bodyPr>
          <a:lstStyle/>
          <a:p>
            <a:pPr marL="457200" indent="-457200">
              <a:buFont typeface="+mj-lt"/>
              <a:buAutoNum type="arabicPeriod"/>
            </a:pPr>
            <a:r>
              <a:rPr lang="tr-TR" i="1" dirty="0"/>
              <a:t>Aşırı baskıcı ve otoriter </a:t>
            </a:r>
            <a:r>
              <a:rPr lang="tr-TR" dirty="0"/>
              <a:t>bir eğitim almış öğrencinin kurallara karşı iki tip davranış ortaya koyması beklenmektedir. </a:t>
            </a:r>
            <a:endParaRPr lang="tr-TR" dirty="0" smtClean="0"/>
          </a:p>
          <a:p>
            <a:pPr marL="0" indent="0">
              <a:buNone/>
            </a:pPr>
            <a:endParaRPr lang="tr-TR" sz="700" dirty="0"/>
          </a:p>
          <a:p>
            <a:pPr lvl="1"/>
            <a:r>
              <a:rPr lang="tr-TR" dirty="0" smtClean="0"/>
              <a:t>Birinci </a:t>
            </a:r>
            <a:r>
              <a:rPr lang="tr-TR" dirty="0"/>
              <a:t>tip; kurallara boyun eğen ve her sınırı kabul eden çocuk iken</a:t>
            </a:r>
          </a:p>
          <a:p>
            <a:pPr lvl="1"/>
            <a:r>
              <a:rPr lang="tr-TR" dirty="0" smtClean="0"/>
              <a:t>İkinci </a:t>
            </a:r>
            <a:r>
              <a:rPr lang="tr-TR" dirty="0"/>
              <a:t>tip ise; saldırgan ve kurallara karşı gelen çocuktur.</a:t>
            </a:r>
          </a:p>
          <a:p>
            <a:pPr marL="457200" indent="-457200">
              <a:buFont typeface="+mj-lt"/>
              <a:buAutoNum type="arabicPeriod" startAt="2"/>
            </a:pPr>
            <a:r>
              <a:rPr lang="tr-TR" i="1" dirty="0" smtClean="0"/>
              <a:t>Aşırı </a:t>
            </a:r>
            <a:r>
              <a:rPr lang="tr-TR" i="1" dirty="0"/>
              <a:t>hoşgörülü </a:t>
            </a:r>
            <a:r>
              <a:rPr lang="tr-TR" dirty="0"/>
              <a:t>eğitimde kuralların olmadığı, her istenilenin yapıldığı, abartılı sevgi ve hoşgörünün olduğu yaklaşımdır. Bu yaklaşımla büyüyen çocuklar, istediklerinin olmadığı durumlarda olumsuz tavırlar geliştirebilir ve kurallara uyma noktasında problem yaşayabilirler.</a:t>
            </a:r>
          </a:p>
          <a:p>
            <a:pPr marL="457200" indent="-457200">
              <a:buFont typeface="+mj-lt"/>
              <a:buAutoNum type="arabicPeriod" startAt="3"/>
            </a:pPr>
            <a:r>
              <a:rPr lang="tr-TR" i="1" dirty="0"/>
              <a:t>Dengesiz ve kararsız ortam</a:t>
            </a:r>
            <a:r>
              <a:rPr lang="tr-TR" dirty="0"/>
              <a:t>, çelişki yaratan, bir davranışa bazı durumlarda ceza verilirken bazı durumlarda görmezden gelindiği, çocuk ve ergenin sınırları net olarak anlayamadığı tutumdur. Bu tutumda öğrenciler doğru ve yanlışı net olarak ayırt edemediği için sınıf ortamında zorluk yaşayabilmektedirler.</a:t>
            </a:r>
          </a:p>
          <a:p>
            <a:endParaRPr lang="tr-TR" dirty="0"/>
          </a:p>
        </p:txBody>
      </p:sp>
    </p:spTree>
    <p:extLst>
      <p:ext uri="{BB962C8B-B14F-4D97-AF65-F5344CB8AC3E}">
        <p14:creationId xmlns:p14="http://schemas.microsoft.com/office/powerpoint/2010/main" val="3145300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Öğretmen Tutumları ve Öğrenci Yaklaşımları</a:t>
            </a:r>
          </a:p>
        </p:txBody>
      </p:sp>
      <p:sp>
        <p:nvSpPr>
          <p:cNvPr id="3" name="İçerik Yer Tutucusu 2"/>
          <p:cNvSpPr>
            <a:spLocks noGrp="1"/>
          </p:cNvSpPr>
          <p:nvPr>
            <p:ph idx="1"/>
          </p:nvPr>
        </p:nvSpPr>
        <p:spPr/>
        <p:txBody>
          <a:bodyPr/>
          <a:lstStyle/>
          <a:p>
            <a:pPr marL="457200" indent="-457200">
              <a:buFont typeface="+mj-lt"/>
              <a:buAutoNum type="arabicPeriod" startAt="4"/>
            </a:pPr>
            <a:r>
              <a:rPr lang="tr-TR" i="1" dirty="0"/>
              <a:t>Güven verici ve hoşgörülü tutumda </a:t>
            </a:r>
            <a:r>
              <a:rPr lang="tr-TR" dirty="0"/>
              <a:t>ise; eğitimcinin çocuğu olduğu gibi kabul etmesi, hoşgörü ve saygı ile ona bir birey olarak yaklaşması, çocuk ve ergenle ilgilenerek onun ilgileri doğrultusunda yeteneklerini keşfetmesine rehberlik yapması söz konusudur. Bu tutum ile yetişen çocuklar etkin problem çözme becerilerine ve kendini ifade etme becerisine sahip olmaktadır (</a:t>
            </a:r>
            <a:r>
              <a:rPr lang="tr-TR" dirty="0" err="1"/>
              <a:t>Otrar</a:t>
            </a:r>
            <a:r>
              <a:rPr lang="tr-TR" dirty="0"/>
              <a:t>, 2020).</a:t>
            </a:r>
          </a:p>
          <a:p>
            <a:endParaRPr lang="tr-TR" dirty="0"/>
          </a:p>
        </p:txBody>
      </p:sp>
    </p:spTree>
    <p:extLst>
      <p:ext uri="{BB962C8B-B14F-4D97-AF65-F5344CB8AC3E}">
        <p14:creationId xmlns:p14="http://schemas.microsoft.com/office/powerpoint/2010/main" val="3833345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Sınıf Ortamında Sınır Koyma</a:t>
            </a:r>
          </a:p>
        </p:txBody>
      </p:sp>
      <p:sp>
        <p:nvSpPr>
          <p:cNvPr id="3" name="İçerik Yer Tutucusu 2"/>
          <p:cNvSpPr>
            <a:spLocks noGrp="1"/>
          </p:cNvSpPr>
          <p:nvPr>
            <p:ph idx="1"/>
          </p:nvPr>
        </p:nvSpPr>
        <p:spPr/>
        <p:txBody>
          <a:bodyPr/>
          <a:lstStyle/>
          <a:p>
            <a:r>
              <a:rPr lang="tr-TR" dirty="0"/>
              <a:t>Sınır koyma kavramında belirlenen her kural bir amaca hizmet etmektedir. Bu nedenle sınır koyulmadan önce aşağıdaki sorulara yanıt aranabilir</a:t>
            </a:r>
            <a:r>
              <a:rPr lang="tr-TR" dirty="0" smtClean="0"/>
              <a:t>:</a:t>
            </a:r>
          </a:p>
          <a:p>
            <a:endParaRPr lang="tr-TR" dirty="0"/>
          </a:p>
          <a:p>
            <a:pPr lvl="1"/>
            <a:r>
              <a:rPr lang="tr-TR" dirty="0"/>
              <a:t>Kural öğrencilerin ihtiyacına yönelik olarak mı belirlendi?</a:t>
            </a:r>
          </a:p>
          <a:p>
            <a:pPr lvl="1"/>
            <a:r>
              <a:rPr lang="tr-TR" dirty="0"/>
              <a:t>Belirlenecek kurala ihtiyaç var mı?</a:t>
            </a:r>
          </a:p>
          <a:p>
            <a:pPr lvl="1"/>
            <a:r>
              <a:rPr lang="tr-TR" dirty="0"/>
              <a:t>Kural öğrencilerin sağlığını ve güvenliğini sağlıyor mu? </a:t>
            </a:r>
          </a:p>
          <a:p>
            <a:pPr lvl="1"/>
            <a:r>
              <a:rPr lang="tr-TR" dirty="0"/>
              <a:t>Belirlenecek kural öğrencilerin gelişim düzeyine ve yaşına uygun mu?</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300" y="2481910"/>
            <a:ext cx="3608508" cy="2209517"/>
          </a:xfrm>
          <a:prstGeom prst="rect">
            <a:avLst/>
          </a:prstGeom>
        </p:spPr>
      </p:pic>
    </p:spTree>
    <p:extLst>
      <p:ext uri="{BB962C8B-B14F-4D97-AF65-F5344CB8AC3E}">
        <p14:creationId xmlns:p14="http://schemas.microsoft.com/office/powerpoint/2010/main" val="642509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Sınır Koyma Teknikleri</a:t>
            </a:r>
          </a:p>
        </p:txBody>
      </p:sp>
      <p:sp>
        <p:nvSpPr>
          <p:cNvPr id="5" name="İçerik Yer Tutucusu 4"/>
          <p:cNvSpPr>
            <a:spLocks noGrp="1"/>
          </p:cNvSpPr>
          <p:nvPr>
            <p:ph idx="1"/>
          </p:nvPr>
        </p:nvSpPr>
        <p:spPr>
          <a:xfrm>
            <a:off x="1097280" y="1845733"/>
            <a:ext cx="10058400" cy="4423181"/>
          </a:xfrm>
        </p:spPr>
        <p:txBody>
          <a:bodyPr>
            <a:normAutofit fontScale="85000" lnSpcReduction="20000"/>
          </a:bodyPr>
          <a:lstStyle/>
          <a:p>
            <a:r>
              <a:rPr lang="tr-TR" altLang="tr-TR" dirty="0" smtClean="0">
                <a:solidFill>
                  <a:schemeClr val="accent2"/>
                </a:solidFill>
              </a:rPr>
              <a:t>1. Aşama: Davranışı </a:t>
            </a:r>
            <a:r>
              <a:rPr lang="tr-TR" altLang="tr-TR" dirty="0">
                <a:solidFill>
                  <a:schemeClr val="accent2"/>
                </a:solidFill>
              </a:rPr>
              <a:t>Tanımlama:</a:t>
            </a:r>
            <a:r>
              <a:rPr lang="tr-TR" altLang="tr-TR" dirty="0"/>
              <a:t> Çocuğun anlaşıldığını ve hangi davranışından dolayı uyarıldığını daha net anlaması amacıyla </a:t>
            </a:r>
            <a:r>
              <a:rPr lang="tr-TR" altLang="tr-TR" dirty="0" smtClean="0"/>
              <a:t>yapılır.</a:t>
            </a:r>
          </a:p>
          <a:p>
            <a:r>
              <a:rPr lang="tr-TR" sz="1900" dirty="0" smtClean="0"/>
              <a:t>‘’Derse </a:t>
            </a:r>
            <a:r>
              <a:rPr lang="tr-TR" sz="1900" dirty="0"/>
              <a:t>başlayabilmemiz için yerinize oturmanız </a:t>
            </a:r>
            <a:r>
              <a:rPr lang="tr-TR" sz="1900" dirty="0" smtClean="0"/>
              <a:t>gerekiyor.’’</a:t>
            </a:r>
            <a:endParaRPr lang="tr-TR" sz="1900" dirty="0"/>
          </a:p>
          <a:p>
            <a:r>
              <a:rPr lang="tr-TR" altLang="tr-TR" dirty="0" smtClean="0">
                <a:solidFill>
                  <a:schemeClr val="accent2"/>
                </a:solidFill>
              </a:rPr>
              <a:t>2. Aşama: Sınırı </a:t>
            </a:r>
            <a:r>
              <a:rPr lang="tr-TR" altLang="tr-TR" dirty="0">
                <a:solidFill>
                  <a:schemeClr val="accent2"/>
                </a:solidFill>
              </a:rPr>
              <a:t>İfade Etme:</a:t>
            </a:r>
            <a:r>
              <a:rPr lang="tr-TR" altLang="tr-TR" dirty="0"/>
              <a:t> Kural çocuğa net ve açık şekilde söylenir. Ses tonunun sakin olmasına dikkat edilmelidir. </a:t>
            </a:r>
            <a:endParaRPr lang="tr-TR" altLang="tr-TR" dirty="0" smtClean="0"/>
          </a:p>
          <a:p>
            <a:r>
              <a:rPr lang="tr-TR" sz="1900" dirty="0" smtClean="0"/>
              <a:t>‘’Dolaşma </a:t>
            </a:r>
            <a:r>
              <a:rPr lang="tr-TR" sz="1900" dirty="0"/>
              <a:t>ihtiyacın olduğunu görüyorum; ancak derse başlayabilmek için herkesin yerine oturması kuralımız vardı. Biz derste dolaşarak arkadaşlarımızı rahatsız </a:t>
            </a:r>
            <a:r>
              <a:rPr lang="tr-TR" sz="1900" dirty="0" smtClean="0"/>
              <a:t>etmiyoruz.’’</a:t>
            </a:r>
            <a:endParaRPr lang="tr-TR" sz="1900" dirty="0"/>
          </a:p>
          <a:p>
            <a:r>
              <a:rPr lang="tr-TR" altLang="tr-TR" dirty="0" smtClean="0">
                <a:solidFill>
                  <a:schemeClr val="accent2"/>
                </a:solidFill>
              </a:rPr>
              <a:t>3. Aşama: Seçenek </a:t>
            </a:r>
            <a:r>
              <a:rPr lang="tr-TR" altLang="tr-TR" dirty="0">
                <a:solidFill>
                  <a:schemeClr val="accent2"/>
                </a:solidFill>
              </a:rPr>
              <a:t>Sunma:</a:t>
            </a:r>
            <a:r>
              <a:rPr lang="tr-TR" altLang="tr-TR" dirty="0"/>
              <a:t> Yeni bir davranış seçeneği verilir</a:t>
            </a:r>
            <a:r>
              <a:rPr lang="tr-TR" altLang="tr-TR" dirty="0" smtClean="0"/>
              <a:t>.</a:t>
            </a:r>
          </a:p>
          <a:p>
            <a:pPr marL="91440" lvl="1" indent="-91440">
              <a:spcBef>
                <a:spcPts val="1200"/>
              </a:spcBef>
              <a:spcAft>
                <a:spcPts val="200"/>
              </a:spcAft>
              <a:buSzPct val="100000"/>
              <a:buFont typeface="Calibri" panose="020F0502020204030204" pitchFamily="34" charset="0"/>
              <a:buChar char=" "/>
            </a:pPr>
            <a:r>
              <a:rPr lang="tr-TR" dirty="0" smtClean="0"/>
              <a:t>‘’Bunun </a:t>
            </a:r>
            <a:r>
              <a:rPr lang="tr-TR" dirty="0"/>
              <a:t>yerine tahtayı temizleyip yerine oturabilirsin ya da doğrudan yerine geçebilirsin</a:t>
            </a:r>
            <a:r>
              <a:rPr lang="tr-TR" dirty="0" smtClean="0"/>
              <a:t>.’’</a:t>
            </a:r>
            <a:r>
              <a:rPr lang="tr-TR" altLang="tr-TR" dirty="0" smtClean="0"/>
              <a:t/>
            </a:r>
            <a:br>
              <a:rPr lang="tr-TR" altLang="tr-TR" dirty="0" smtClean="0"/>
            </a:br>
            <a:endParaRPr lang="tr-TR" altLang="tr-TR" sz="100" dirty="0" smtClean="0"/>
          </a:p>
          <a:p>
            <a:r>
              <a:rPr lang="tr-TR" dirty="0" smtClean="0">
                <a:solidFill>
                  <a:schemeClr val="accent2"/>
                </a:solidFill>
              </a:rPr>
              <a:t>4. Aşama: </a:t>
            </a:r>
            <a:r>
              <a:rPr lang="tr-TR" altLang="tr-TR" dirty="0">
                <a:solidFill>
                  <a:schemeClr val="accent2"/>
                </a:solidFill>
              </a:rPr>
              <a:t>Final Seçeneği/Yoksunluk Verme:</a:t>
            </a:r>
            <a:r>
              <a:rPr lang="tr-TR" altLang="tr-TR" dirty="0"/>
              <a:t> Eğer daha önce uyarı yapıldıysa ve çocuk sınıra uymamaya devam ediyorsa uygulanır</a:t>
            </a:r>
            <a:r>
              <a:rPr lang="tr-TR" altLang="tr-TR" dirty="0" smtClean="0"/>
              <a:t>.</a:t>
            </a:r>
          </a:p>
          <a:p>
            <a:pPr marL="91440" lvl="1" indent="-91440">
              <a:spcBef>
                <a:spcPts val="1200"/>
              </a:spcBef>
              <a:spcAft>
                <a:spcPts val="200"/>
              </a:spcAft>
              <a:buSzPct val="100000"/>
              <a:buFont typeface="Calibri" panose="020F0502020204030204" pitchFamily="34" charset="0"/>
              <a:buChar char=" "/>
            </a:pPr>
            <a:r>
              <a:rPr lang="tr-TR" dirty="0" smtClean="0"/>
              <a:t>‘’Sınıf </a:t>
            </a:r>
            <a:r>
              <a:rPr lang="tr-TR" dirty="0"/>
              <a:t>içinde dolaşmaya devam ederek ders bitene kadar bana yakın olan sırada oturmayı tercih ediyorsun</a:t>
            </a:r>
            <a:r>
              <a:rPr lang="tr-TR" dirty="0" smtClean="0"/>
              <a:t>.’’</a:t>
            </a:r>
            <a:endParaRPr lang="tr-TR" altLang="tr-TR" dirty="0" smtClean="0"/>
          </a:p>
          <a:p>
            <a:r>
              <a:rPr lang="tr-TR" altLang="tr-TR" dirty="0" smtClean="0">
                <a:solidFill>
                  <a:schemeClr val="accent2"/>
                </a:solidFill>
              </a:rPr>
              <a:t>5. Aşama: Kararı </a:t>
            </a:r>
            <a:r>
              <a:rPr lang="tr-TR" altLang="tr-TR" dirty="0">
                <a:solidFill>
                  <a:schemeClr val="accent2"/>
                </a:solidFill>
              </a:rPr>
              <a:t>Uygulama:</a:t>
            </a:r>
            <a:r>
              <a:rPr lang="tr-TR" altLang="tr-TR" dirty="0"/>
              <a:t> Çocuk sınıra uymamaya devam ediyorsa hemen sonuçlarına katlanması sağlanmalıdır. </a:t>
            </a:r>
            <a:endParaRPr lang="tr-TR" altLang="tr-TR" dirty="0" smtClean="0">
              <a:solidFill>
                <a:schemeClr val="accent2"/>
              </a:solidFill>
            </a:endParaRPr>
          </a:p>
          <a:p>
            <a:pPr marL="91440" lvl="1" indent="-91440">
              <a:spcBef>
                <a:spcPts val="1200"/>
              </a:spcBef>
              <a:spcAft>
                <a:spcPts val="200"/>
              </a:spcAft>
              <a:buSzPct val="100000"/>
              <a:buFont typeface="Calibri" panose="020F0502020204030204" pitchFamily="34" charset="0"/>
              <a:buChar char=" "/>
            </a:pPr>
            <a:r>
              <a:rPr lang="tr-TR" dirty="0" smtClean="0"/>
              <a:t>‘’Ders </a:t>
            </a:r>
            <a:r>
              <a:rPr lang="tr-TR" dirty="0"/>
              <a:t>süresi bitene kadar öğrenci öğretmen masasına yakın sıraya alınır</a:t>
            </a:r>
            <a:r>
              <a:rPr lang="tr-TR" dirty="0" smtClean="0"/>
              <a:t>.’’</a:t>
            </a:r>
            <a:endParaRPr lang="tr-TR" dirty="0"/>
          </a:p>
          <a:p>
            <a:endParaRPr lang="tr-TR" dirty="0"/>
          </a:p>
        </p:txBody>
      </p:sp>
    </p:spTree>
    <p:extLst>
      <p:ext uri="{BB962C8B-B14F-4D97-AF65-F5344CB8AC3E}">
        <p14:creationId xmlns:p14="http://schemas.microsoft.com/office/powerpoint/2010/main" val="2004412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Sınır Koyma Teknikleri</a:t>
            </a:r>
          </a:p>
        </p:txBody>
      </p:sp>
      <p:sp>
        <p:nvSpPr>
          <p:cNvPr id="3" name="İçerik Yer Tutucusu 2"/>
          <p:cNvSpPr>
            <a:spLocks noGrp="1"/>
          </p:cNvSpPr>
          <p:nvPr>
            <p:ph idx="1"/>
          </p:nvPr>
        </p:nvSpPr>
        <p:spPr/>
        <p:txBody>
          <a:bodyPr/>
          <a:lstStyle/>
          <a:p>
            <a:r>
              <a:rPr lang="tr-TR" dirty="0" err="1"/>
              <a:t>Empatik</a:t>
            </a:r>
            <a:r>
              <a:rPr lang="tr-TR" dirty="0"/>
              <a:t> </a:t>
            </a:r>
            <a:r>
              <a:rPr lang="tr-TR" dirty="0" smtClean="0"/>
              <a:t>olun. </a:t>
            </a:r>
            <a:r>
              <a:rPr lang="tr-TR" dirty="0"/>
              <a:t>(Çocuk ve ergen gibi düşünüp yetişkin gibi davranma)</a:t>
            </a:r>
          </a:p>
          <a:p>
            <a:r>
              <a:rPr lang="tr-TR" dirty="0"/>
              <a:t>Sonuçları net bir şekilde </a:t>
            </a:r>
            <a:r>
              <a:rPr lang="tr-TR" dirty="0" smtClean="0"/>
              <a:t>açıklayın.</a:t>
            </a:r>
            <a:endParaRPr lang="tr-TR" dirty="0"/>
          </a:p>
          <a:p>
            <a:r>
              <a:rPr lang="tr-TR" dirty="0"/>
              <a:t>Koyulan sınırlara uyulmaması durumunda önceden belirlenen sonuçları tutarlı bir şekilde her öğrenci için </a:t>
            </a:r>
            <a:r>
              <a:rPr lang="tr-TR" dirty="0" smtClean="0"/>
              <a:t>uygulayın.</a:t>
            </a:r>
            <a:endParaRPr lang="tr-TR" dirty="0"/>
          </a:p>
          <a:p>
            <a:r>
              <a:rPr lang="tr-TR" dirty="0"/>
              <a:t>Kurallara uyma konusunda öğrencilere rol model </a:t>
            </a:r>
            <a:r>
              <a:rPr lang="tr-TR" dirty="0" smtClean="0"/>
              <a:t>olun.</a:t>
            </a:r>
            <a:endParaRPr lang="tr-TR" dirty="0"/>
          </a:p>
          <a:p>
            <a:r>
              <a:rPr lang="tr-TR" dirty="0"/>
              <a:t>Hayır deme becerileri destekleyin ve öğrencilerin sınırlarına saygı </a:t>
            </a:r>
            <a:r>
              <a:rPr lang="tr-TR" dirty="0" smtClean="0"/>
              <a:t>duyun.</a:t>
            </a:r>
            <a:endParaRPr lang="tr-TR" dirty="0"/>
          </a:p>
        </p:txBody>
      </p:sp>
    </p:spTree>
    <p:extLst>
      <p:ext uri="{BB962C8B-B14F-4D97-AF65-F5344CB8AC3E}">
        <p14:creationId xmlns:p14="http://schemas.microsoft.com/office/powerpoint/2010/main" val="3082413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Öğrenci ve Ebeveynlerle İşbirliği</a:t>
            </a:r>
          </a:p>
        </p:txBody>
      </p:sp>
      <p:sp>
        <p:nvSpPr>
          <p:cNvPr id="3" name="İçerik Yer Tutucusu 2"/>
          <p:cNvSpPr>
            <a:spLocks noGrp="1"/>
          </p:cNvSpPr>
          <p:nvPr>
            <p:ph idx="1"/>
          </p:nvPr>
        </p:nvSpPr>
        <p:spPr/>
        <p:txBody>
          <a:bodyPr>
            <a:normAutofit lnSpcReduction="10000"/>
          </a:bodyPr>
          <a:lstStyle/>
          <a:p>
            <a:pPr marL="0" indent="0" algn="just" fontAlgn="base">
              <a:spcBef>
                <a:spcPts val="0"/>
              </a:spcBef>
              <a:spcAft>
                <a:spcPts val="0"/>
              </a:spcAft>
              <a:buNone/>
            </a:pPr>
            <a:r>
              <a:rPr lang="tr-TR" sz="1800" dirty="0">
                <a:solidFill>
                  <a:srgbClr val="000000"/>
                </a:solidFill>
                <a:latin typeface="Calibri" panose="020F0502020204030204" pitchFamily="34" charset="0"/>
              </a:rPr>
              <a:t>Ebeveynlerle Etkili İşbirliği İçin Dikkat Edilmesi Gerekenler:</a:t>
            </a:r>
            <a:endParaRPr lang="tr-TR" sz="1800" dirty="0">
              <a:solidFill>
                <a:srgbClr val="000000"/>
              </a:solidFill>
              <a:latin typeface="Arial" panose="020B0604020202020204" pitchFamily="34" charset="0"/>
            </a:endParaRPr>
          </a:p>
          <a:p>
            <a:pPr marL="742950" lvl="1" indent="-285750" algn="just" fontAlgn="base">
              <a:spcBef>
                <a:spcPts val="360"/>
              </a:spcBef>
              <a:spcAft>
                <a:spcPts val="0"/>
              </a:spcAft>
              <a:buFont typeface="Arial" panose="020B0604020202020204" pitchFamily="34" charset="0"/>
              <a:buChar char="•"/>
            </a:pPr>
            <a:r>
              <a:rPr lang="tr-TR" dirty="0">
                <a:solidFill>
                  <a:srgbClr val="000000"/>
                </a:solidFill>
                <a:latin typeface="Calibri" panose="020F0502020204030204" pitchFamily="34" charset="0"/>
              </a:rPr>
              <a:t>Okuldaki beklenti, sınır ve kurallarla ilgili aile bilgilendirmesi yapılması</a:t>
            </a:r>
            <a:endParaRPr lang="tr-TR" dirty="0">
              <a:solidFill>
                <a:srgbClr val="000000"/>
              </a:solidFill>
              <a:latin typeface="Arial" panose="020B0604020202020204" pitchFamily="34" charset="0"/>
            </a:endParaRPr>
          </a:p>
          <a:p>
            <a:pPr marL="742950" lvl="1" indent="-285750" algn="just" fontAlgn="base">
              <a:spcBef>
                <a:spcPts val="360"/>
              </a:spcBef>
              <a:spcAft>
                <a:spcPts val="0"/>
              </a:spcAft>
              <a:buFont typeface="Arial" panose="020B0604020202020204" pitchFamily="34" charset="0"/>
              <a:buChar char="•"/>
            </a:pPr>
            <a:r>
              <a:rPr lang="tr-TR" dirty="0">
                <a:solidFill>
                  <a:srgbClr val="000000"/>
                </a:solidFill>
                <a:latin typeface="Calibri" panose="020F0502020204030204" pitchFamily="34" charset="0"/>
              </a:rPr>
              <a:t>Ebeveyn ve öğretmen beklentilerinin belirlenerek ev ve okulda bulunan sınırları uyumlu hale getirilmesi</a:t>
            </a:r>
            <a:endParaRPr lang="tr-TR" dirty="0">
              <a:solidFill>
                <a:srgbClr val="000000"/>
              </a:solidFill>
              <a:latin typeface="Arial" panose="020B0604020202020204" pitchFamily="34" charset="0"/>
            </a:endParaRPr>
          </a:p>
          <a:p>
            <a:pPr marL="742950" lvl="1" indent="-285750" algn="just" fontAlgn="base">
              <a:spcBef>
                <a:spcPts val="360"/>
              </a:spcBef>
              <a:spcAft>
                <a:spcPts val="0"/>
              </a:spcAft>
              <a:buFont typeface="Arial" panose="020B0604020202020204" pitchFamily="34" charset="0"/>
              <a:buChar char="•"/>
            </a:pPr>
            <a:r>
              <a:rPr lang="tr-TR" dirty="0">
                <a:solidFill>
                  <a:srgbClr val="000000"/>
                </a:solidFill>
                <a:latin typeface="Calibri" panose="020F0502020204030204" pitchFamily="34" charset="0"/>
              </a:rPr>
              <a:t>Evdeki sınırların da çocuğun gelişim düzeyine uygun olması ve çocukla birlikte belirlenmesi</a:t>
            </a:r>
            <a:endParaRPr lang="tr-TR" dirty="0">
              <a:solidFill>
                <a:srgbClr val="000000"/>
              </a:solidFill>
              <a:latin typeface="Arial" panose="020B0604020202020204" pitchFamily="34" charset="0"/>
            </a:endParaRPr>
          </a:p>
          <a:p>
            <a:pPr marL="742950" lvl="1" indent="-285750" algn="just" fontAlgn="base">
              <a:spcBef>
                <a:spcPts val="360"/>
              </a:spcBef>
              <a:spcAft>
                <a:spcPts val="0"/>
              </a:spcAft>
              <a:buFont typeface="Arial" panose="020B0604020202020204" pitchFamily="34" charset="0"/>
              <a:buChar char="•"/>
            </a:pPr>
            <a:r>
              <a:rPr lang="tr-TR" dirty="0">
                <a:solidFill>
                  <a:srgbClr val="000000"/>
                </a:solidFill>
                <a:latin typeface="Calibri" panose="020F0502020204030204" pitchFamily="34" charset="0"/>
              </a:rPr>
              <a:t>Çok fazla sayıda kuralın aynı anda konulması yerine aşamalı olarak kuralların değiştirilmesi </a:t>
            </a:r>
            <a:endParaRPr lang="tr-TR" dirty="0">
              <a:solidFill>
                <a:srgbClr val="000000"/>
              </a:solidFill>
              <a:latin typeface="Arial" panose="020B0604020202020204" pitchFamily="34" charset="0"/>
            </a:endParaRPr>
          </a:p>
          <a:p>
            <a:pPr marL="742950" lvl="1" indent="-285750" algn="just" fontAlgn="base">
              <a:spcBef>
                <a:spcPts val="360"/>
              </a:spcBef>
              <a:spcAft>
                <a:spcPts val="0"/>
              </a:spcAft>
              <a:buFont typeface="Arial" panose="020B0604020202020204" pitchFamily="34" charset="0"/>
              <a:buChar char="•"/>
            </a:pPr>
            <a:r>
              <a:rPr lang="tr-TR" dirty="0">
                <a:solidFill>
                  <a:srgbClr val="000000"/>
                </a:solidFill>
                <a:latin typeface="Calibri" panose="020F0502020204030204" pitchFamily="34" charset="0"/>
              </a:rPr>
              <a:t>Çocuklara sınır çizerken doğru davranış hakkında bilgi verilmesi</a:t>
            </a:r>
            <a:endParaRPr lang="tr-TR" dirty="0">
              <a:solidFill>
                <a:srgbClr val="000000"/>
              </a:solidFill>
              <a:latin typeface="Arial" panose="020B0604020202020204" pitchFamily="34" charset="0"/>
            </a:endParaRPr>
          </a:p>
          <a:p>
            <a:pPr marL="742950" lvl="1" indent="-285750" algn="just" fontAlgn="base">
              <a:spcBef>
                <a:spcPts val="360"/>
              </a:spcBef>
              <a:spcAft>
                <a:spcPts val="0"/>
              </a:spcAft>
              <a:buFont typeface="Arial" panose="020B0604020202020204" pitchFamily="34" charset="0"/>
              <a:buChar char="•"/>
            </a:pPr>
            <a:r>
              <a:rPr lang="tr-TR" dirty="0">
                <a:solidFill>
                  <a:srgbClr val="000000"/>
                </a:solidFill>
                <a:latin typeface="Calibri" panose="020F0502020204030204" pitchFamily="34" charset="0"/>
              </a:rPr>
              <a:t>Etkili, açık, anlaşılır ve empatiye dayalı iletişim kurulması</a:t>
            </a:r>
            <a:endParaRPr lang="tr-TR" dirty="0">
              <a:solidFill>
                <a:srgbClr val="000000"/>
              </a:solidFill>
              <a:latin typeface="Arial" panose="020B0604020202020204" pitchFamily="34" charset="0"/>
            </a:endParaRPr>
          </a:p>
          <a:p>
            <a:pPr marL="742950" lvl="1" indent="-285750" algn="just" fontAlgn="base">
              <a:spcBef>
                <a:spcPts val="360"/>
              </a:spcBef>
              <a:spcAft>
                <a:spcPts val="0"/>
              </a:spcAft>
              <a:buFont typeface="Arial" panose="020B0604020202020204" pitchFamily="34" charset="0"/>
              <a:buChar char="•"/>
            </a:pPr>
            <a:r>
              <a:rPr lang="tr-TR" dirty="0">
                <a:solidFill>
                  <a:srgbClr val="000000"/>
                </a:solidFill>
                <a:latin typeface="Calibri" panose="020F0502020204030204" pitchFamily="34" charset="0"/>
              </a:rPr>
              <a:t>Ceza yerine sınır ve kuralların önceden belirlenerek çocuğun istendik davranışı kazanmasında rol-model olunması</a:t>
            </a:r>
            <a:endParaRPr lang="tr-TR" dirty="0">
              <a:solidFill>
                <a:srgbClr val="000000"/>
              </a:solidFill>
              <a:latin typeface="Arial" panose="020B0604020202020204" pitchFamily="34" charset="0"/>
            </a:endParaRPr>
          </a:p>
          <a:p>
            <a:pPr marL="742950" lvl="1" indent="-285750" algn="just" fontAlgn="base">
              <a:spcBef>
                <a:spcPts val="360"/>
              </a:spcBef>
              <a:spcAft>
                <a:spcPts val="0"/>
              </a:spcAft>
              <a:buFont typeface="Arial" panose="020B0604020202020204" pitchFamily="34" charset="0"/>
              <a:buChar char="•"/>
            </a:pPr>
            <a:r>
              <a:rPr lang="tr-TR" dirty="0">
                <a:solidFill>
                  <a:srgbClr val="000000"/>
                </a:solidFill>
                <a:latin typeface="Calibri" panose="020F0502020204030204" pitchFamily="34" charset="0"/>
              </a:rPr>
              <a:t>Çocuğun sorumluluk almada desteklenmesi</a:t>
            </a:r>
            <a:endParaRPr lang="tr-TR" dirty="0">
              <a:solidFill>
                <a:srgbClr val="000000"/>
              </a:solidFill>
              <a:latin typeface="Arial" panose="020B0604020202020204" pitchFamily="34" charset="0"/>
            </a:endParaRPr>
          </a:p>
          <a:p>
            <a:pPr marL="0" indent="0" algn="just" fontAlgn="base">
              <a:spcBef>
                <a:spcPts val="360"/>
              </a:spcBef>
              <a:spcAft>
                <a:spcPts val="0"/>
              </a:spcAft>
              <a:buNone/>
            </a:pPr>
            <a:r>
              <a:rPr lang="tr-TR" sz="1800" dirty="0">
                <a:solidFill>
                  <a:srgbClr val="000000"/>
                </a:solidFill>
                <a:latin typeface="Calibri" panose="020F0502020204030204" pitchFamily="34" charset="0"/>
              </a:rPr>
              <a:t>Çocuklar, ebeveynleri tarafından hangi davranışlarının kabul edilip, hangi davranışlarının kabul edilmediğini ve kabul edilen ya da izin verilen davranışların da sınırlarını bilme ihtiyacı duymaktadırlar. Çocukların kendileri için belirlenen sınırları biliyor olmaları, kendilerini güvende hissetmelerine sağlamaktadır (</a:t>
            </a:r>
            <a:r>
              <a:rPr lang="tr-TR" sz="1800" dirty="0" err="1">
                <a:solidFill>
                  <a:srgbClr val="000000"/>
                </a:solidFill>
                <a:latin typeface="Calibri" panose="020F0502020204030204" pitchFamily="34" charset="0"/>
              </a:rPr>
              <a:t>Ginott</a:t>
            </a:r>
            <a:r>
              <a:rPr lang="tr-TR" sz="1800" dirty="0">
                <a:solidFill>
                  <a:srgbClr val="000000"/>
                </a:solidFill>
                <a:latin typeface="Calibri" panose="020F0502020204030204" pitchFamily="34" charset="0"/>
              </a:rPr>
              <a:t>, ve ark. 2018; </a:t>
            </a:r>
            <a:r>
              <a:rPr lang="tr-TR" sz="1800" dirty="0" err="1">
                <a:solidFill>
                  <a:srgbClr val="000000"/>
                </a:solidFill>
                <a:latin typeface="Calibri" panose="020F0502020204030204" pitchFamily="34" charset="0"/>
              </a:rPr>
              <a:t>Trawick-Swith</a:t>
            </a:r>
            <a:r>
              <a:rPr lang="tr-TR" sz="1800" dirty="0">
                <a:solidFill>
                  <a:srgbClr val="000000"/>
                </a:solidFill>
                <a:latin typeface="Calibri" panose="020F0502020204030204" pitchFamily="34" charset="0"/>
              </a:rPr>
              <a:t>, 2013)</a:t>
            </a:r>
            <a:endParaRPr lang="tr-TR" sz="1800" dirty="0">
              <a:solidFill>
                <a:srgbClr val="000000"/>
              </a:solidFill>
              <a:latin typeface="Arial" panose="020B0604020202020204" pitchFamily="34" charset="0"/>
            </a:endParaRPr>
          </a:p>
          <a:p>
            <a:endParaRPr lang="tr-TR" dirty="0"/>
          </a:p>
        </p:txBody>
      </p:sp>
    </p:spTree>
    <p:extLst>
      <p:ext uri="{BB962C8B-B14F-4D97-AF65-F5344CB8AC3E}">
        <p14:creationId xmlns:p14="http://schemas.microsoft.com/office/powerpoint/2010/main" val="2334842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Öğrenci ve Ebeveynlerle İşbirliği</a:t>
            </a:r>
          </a:p>
        </p:txBody>
      </p:sp>
      <p:sp>
        <p:nvSpPr>
          <p:cNvPr id="3" name="İçerik Yer Tutucusu 2"/>
          <p:cNvSpPr>
            <a:spLocks noGrp="1"/>
          </p:cNvSpPr>
          <p:nvPr>
            <p:ph idx="1"/>
          </p:nvPr>
        </p:nvSpPr>
        <p:spPr/>
        <p:txBody>
          <a:bodyPr>
            <a:normAutofit fontScale="85000" lnSpcReduction="10000"/>
          </a:bodyPr>
          <a:lstStyle/>
          <a:p>
            <a:r>
              <a:rPr lang="tr-TR" dirty="0"/>
              <a:t>Ortaokul ve lise döneminde çocuklar ergenlik dönemine girmeye başlarlar ve bu dönemle birlikte kendi kararlarını alma, daha fazla sorumluluk alma ve daha fazla özgürlük talep ederler (</a:t>
            </a:r>
            <a:r>
              <a:rPr lang="tr-TR" dirty="0" err="1"/>
              <a:t>Mackenzie</a:t>
            </a:r>
            <a:r>
              <a:rPr lang="tr-TR" dirty="0"/>
              <a:t>, 2014).</a:t>
            </a:r>
          </a:p>
          <a:p>
            <a:r>
              <a:rPr lang="tr-TR" dirty="0"/>
              <a:t>Bu dönemde sınıf içi kurallar belirlenirken öğrenciler de bu sürece dahil edilebilir.</a:t>
            </a:r>
          </a:p>
          <a:p>
            <a:r>
              <a:rPr lang="tr-TR" dirty="0"/>
              <a:t>Sınıf kuralları eğitim öğretim yılının başında öğrencilerin de katıldığı sınıf toplantıları yapılarak belirlenebilir (Şahin, 2002).</a:t>
            </a:r>
          </a:p>
          <a:p>
            <a:r>
              <a:rPr lang="tr-TR" dirty="0"/>
              <a:t>Bu süreçte tüm sınıfın tartışmaya katıldığı, öğrencilerin kuralları, sınırları, sınırlara uyulmaması durumundaki sonuçları hakkında önerilerde bulunduğu haftalık sınıf toplantıları düzenlenebilir. </a:t>
            </a:r>
          </a:p>
          <a:p>
            <a:r>
              <a:rPr lang="tr-TR" dirty="0"/>
              <a:t>Bu toplantılarda;</a:t>
            </a:r>
          </a:p>
          <a:p>
            <a:pPr lvl="1"/>
            <a:r>
              <a:rPr lang="tr-TR" dirty="0"/>
              <a:t> Tüm öğrencilerin birbirini göreceği şekilde oturma düzeni belirlenip (fiziki ortam uygunsa çember şeklinde olabilir), </a:t>
            </a:r>
          </a:p>
          <a:p>
            <a:pPr lvl="1"/>
            <a:r>
              <a:rPr lang="tr-TR" dirty="0"/>
              <a:t>Bu çemberin etrafında konuşma eşyası olarak adlandırılan bir nesnenin dolandırılması (konuşma topu, konuşma kalemi vb.) ve söz almak isteyen öğrencinin konuşma eşyasını eline aldığında sadece konuşabileceği bir ortam oluşturulabilir. </a:t>
            </a:r>
          </a:p>
          <a:p>
            <a:pPr lvl="1"/>
            <a:r>
              <a:rPr lang="tr-TR" dirty="0"/>
              <a:t>Böylece öğrenciler sınıf kurallarını oluştururken saygı, diğerini dinleme becerisi ve diğerlerinin sınırına saygı duyup sırası gelince kendini ifade etme becerisini kazanmış olacaktır (</a:t>
            </a:r>
            <a:r>
              <a:rPr lang="tr-TR" dirty="0" err="1"/>
              <a:t>Nelsen</a:t>
            </a:r>
            <a:r>
              <a:rPr lang="tr-TR" dirty="0"/>
              <a:t>, </a:t>
            </a:r>
            <a:r>
              <a:rPr lang="tr-TR" dirty="0" err="1"/>
              <a:t>Lott</a:t>
            </a:r>
            <a:r>
              <a:rPr lang="tr-TR" dirty="0"/>
              <a:t> &amp; </a:t>
            </a:r>
            <a:r>
              <a:rPr lang="tr-TR" dirty="0" err="1"/>
              <a:t>Glenn</a:t>
            </a:r>
            <a:r>
              <a:rPr lang="tr-TR" dirty="0"/>
              <a:t>, 2000).</a:t>
            </a:r>
          </a:p>
          <a:p>
            <a:endParaRPr lang="tr-TR" dirty="0"/>
          </a:p>
        </p:txBody>
      </p:sp>
    </p:spTree>
    <p:extLst>
      <p:ext uri="{BB962C8B-B14F-4D97-AF65-F5344CB8AC3E}">
        <p14:creationId xmlns:p14="http://schemas.microsoft.com/office/powerpoint/2010/main" val="1966408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SUNUM İÇERİĞİ</a:t>
            </a:r>
            <a:endParaRPr lang="tr-TR" dirty="0"/>
          </a:p>
        </p:txBody>
      </p:sp>
      <p:sp>
        <p:nvSpPr>
          <p:cNvPr id="4" name="2 İçerik Yer Tutucusu"/>
          <p:cNvSpPr>
            <a:spLocks noGrp="1"/>
          </p:cNvSpPr>
          <p:nvPr>
            <p:ph idx="1"/>
          </p:nvPr>
        </p:nvSpPr>
        <p:spPr/>
        <p:txBody>
          <a:bodyPr>
            <a:normAutofit/>
          </a:bodyPr>
          <a:lstStyle/>
          <a:p>
            <a:r>
              <a:rPr lang="tr-TR" dirty="0"/>
              <a:t>Sınır koyma nedir?</a:t>
            </a:r>
          </a:p>
          <a:p>
            <a:r>
              <a:rPr lang="tr-TR" dirty="0"/>
              <a:t>Sınır </a:t>
            </a:r>
            <a:r>
              <a:rPr lang="tr-TR" dirty="0" smtClean="0"/>
              <a:t>koymak neden önemlidir?</a:t>
            </a:r>
          </a:p>
          <a:p>
            <a:r>
              <a:rPr lang="tr-TR" dirty="0" smtClean="0"/>
              <a:t>Sınır </a:t>
            </a:r>
            <a:r>
              <a:rPr lang="tr-TR" dirty="0"/>
              <a:t>türleri</a:t>
            </a:r>
          </a:p>
          <a:p>
            <a:r>
              <a:rPr lang="tr-TR" dirty="0" smtClean="0"/>
              <a:t>Öğretmen </a:t>
            </a:r>
            <a:r>
              <a:rPr lang="tr-TR" dirty="0"/>
              <a:t>tutumları ve öğrenci yaklaşımları</a:t>
            </a:r>
          </a:p>
          <a:p>
            <a:r>
              <a:rPr lang="tr-TR" dirty="0" smtClean="0"/>
              <a:t>Okul </a:t>
            </a:r>
            <a:r>
              <a:rPr lang="tr-TR" dirty="0"/>
              <a:t>ortamında sınır koyma</a:t>
            </a:r>
          </a:p>
          <a:p>
            <a:r>
              <a:rPr lang="tr-TR" dirty="0"/>
              <a:t>Sınır koyma teknikleri</a:t>
            </a:r>
          </a:p>
          <a:p>
            <a:r>
              <a:rPr lang="tr-TR" dirty="0"/>
              <a:t>Öğrenci ve ebeveynlerle işbirliği</a:t>
            </a:r>
          </a:p>
          <a:p>
            <a:r>
              <a:rPr lang="tr-TR" dirty="0"/>
              <a:t>Örnek uygulamalar ve deneyim paylaşımı</a:t>
            </a:r>
          </a:p>
          <a:p>
            <a:r>
              <a:rPr lang="tr-TR" dirty="0"/>
              <a:t>Sonuç</a:t>
            </a:r>
          </a:p>
        </p:txBody>
      </p:sp>
    </p:spTree>
    <p:extLst>
      <p:ext uri="{BB962C8B-B14F-4D97-AF65-F5344CB8AC3E}">
        <p14:creationId xmlns:p14="http://schemas.microsoft.com/office/powerpoint/2010/main" val="2990228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Örnek Uygulamalar ve Deneyim Paylaşımı</a:t>
            </a:r>
          </a:p>
        </p:txBody>
      </p:sp>
      <p:sp>
        <p:nvSpPr>
          <p:cNvPr id="3" name="İçerik Yer Tutucusu 2"/>
          <p:cNvSpPr>
            <a:spLocks noGrp="1"/>
          </p:cNvSpPr>
          <p:nvPr>
            <p:ph idx="1"/>
          </p:nvPr>
        </p:nvSpPr>
        <p:spPr/>
        <p:txBody>
          <a:bodyPr/>
          <a:lstStyle/>
          <a:p>
            <a:endParaRPr lang="tr-TR" dirty="0" smtClean="0"/>
          </a:p>
          <a:p>
            <a:r>
              <a:rPr lang="tr-TR" dirty="0" smtClean="0"/>
              <a:t>Öğretmenlerimizin </a:t>
            </a:r>
            <a:r>
              <a:rPr lang="tr-TR" dirty="0"/>
              <a:t>sınıf içerisinde uyguladıkları sınır koyma davranışları ve öğrencilerin yaklaşımları hakkında deneyim paylaşımı.</a:t>
            </a:r>
          </a:p>
          <a:p>
            <a:endParaRPr lang="tr-TR" dirty="0"/>
          </a:p>
        </p:txBody>
      </p:sp>
    </p:spTree>
    <p:extLst>
      <p:ext uri="{BB962C8B-B14F-4D97-AF65-F5344CB8AC3E}">
        <p14:creationId xmlns:p14="http://schemas.microsoft.com/office/powerpoint/2010/main" val="1887108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a:t>
            </a:r>
            <a:endParaRPr lang="tr-TR" dirty="0"/>
          </a:p>
        </p:txBody>
      </p:sp>
      <p:sp>
        <p:nvSpPr>
          <p:cNvPr id="3" name="İçerik Yer Tutucusu 2"/>
          <p:cNvSpPr>
            <a:spLocks noGrp="1"/>
          </p:cNvSpPr>
          <p:nvPr>
            <p:ph idx="1"/>
          </p:nvPr>
        </p:nvSpPr>
        <p:spPr/>
        <p:txBody>
          <a:bodyPr/>
          <a:lstStyle/>
          <a:p>
            <a:r>
              <a:rPr lang="tr-TR" dirty="0"/>
              <a:t>Sınır koymak çocuk, ergen ve yetişkinlerin hem kendi kişisel yaşantıları hem de toplumsal yaşantıları için ihtiyaç duyulan bir konudur.</a:t>
            </a:r>
          </a:p>
          <a:p>
            <a:r>
              <a:rPr lang="tr-TR" dirty="0"/>
              <a:t>Yetişkinlik döneminde sağlıklı ilişkiler kurulabilmesi için çocuk ve ergenlere fiziksel, kişisel, duygusal ve zaman sınırlarının ne olduğu ve bu sınırları nasıl koyacakları öğretilmeli, bu hususta başta çocuğa bakım verenler olmak üzere öğretmenler de rol model olmalıdır.</a:t>
            </a:r>
          </a:p>
          <a:p>
            <a:r>
              <a:rPr lang="tr-TR" dirty="0"/>
              <a:t>Sınıf içinde sınırlar oluşturulurken öğrencileri sürece dahil etmek onların kuralları benimsemesini kolaylaştırabilir.</a:t>
            </a:r>
          </a:p>
          <a:p>
            <a:r>
              <a:rPr lang="tr-TR" dirty="0"/>
              <a:t>Sınırlar oluşturulurken davranışı net tanımlama, sınırı ifade etme, alternatif seçenek sunma, final seçeneği ve sonucu uygulamadan oluşan 5 adımın her birine dikkat edilmelidir.</a:t>
            </a:r>
          </a:p>
          <a:p>
            <a:r>
              <a:rPr lang="tr-TR" dirty="0"/>
              <a:t>Unutulmamalıdır ki bireyleri korumak ve öz disiplinlerini geliştirmek için sınırlar önemlidir.</a:t>
            </a:r>
          </a:p>
          <a:p>
            <a:pPr marL="457200" lvl="1" indent="0">
              <a:buNone/>
            </a:pPr>
            <a:endParaRPr lang="tr-TR" dirty="0"/>
          </a:p>
          <a:p>
            <a:endParaRPr lang="tr-TR" dirty="0"/>
          </a:p>
        </p:txBody>
      </p:sp>
    </p:spTree>
    <p:extLst>
      <p:ext uri="{BB962C8B-B14F-4D97-AF65-F5344CB8AC3E}">
        <p14:creationId xmlns:p14="http://schemas.microsoft.com/office/powerpoint/2010/main" val="2680035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a:xfrm>
            <a:off x="1097280" y="1845733"/>
            <a:ext cx="10058400" cy="4423181"/>
          </a:xfrm>
        </p:spPr>
        <p:txBody>
          <a:bodyPr>
            <a:normAutofit fontScale="55000" lnSpcReduction="20000"/>
          </a:bodyPr>
          <a:lstStyle/>
          <a:p>
            <a:r>
              <a:rPr lang="tr-TR" dirty="0" err="1"/>
              <a:t>Cloud</a:t>
            </a:r>
            <a:r>
              <a:rPr lang="tr-TR" dirty="0"/>
              <a:t>, H. &amp; </a:t>
            </a:r>
            <a:r>
              <a:rPr lang="tr-TR" dirty="0" err="1"/>
              <a:t>Townsend</a:t>
            </a:r>
            <a:r>
              <a:rPr lang="tr-TR" dirty="0"/>
              <a:t>, J. (1997). Sınırlar (3. Bs.) (</a:t>
            </a:r>
            <a:r>
              <a:rPr lang="tr-TR" dirty="0" err="1"/>
              <a:t>Çev</a:t>
            </a:r>
            <a:r>
              <a:rPr lang="tr-TR" dirty="0"/>
              <a:t>: İ. </a:t>
            </a:r>
            <a:r>
              <a:rPr lang="tr-TR" dirty="0" err="1"/>
              <a:t>Güpgüpoğlu</a:t>
            </a:r>
            <a:r>
              <a:rPr lang="tr-TR" dirty="0"/>
              <a:t>). İstanbul: Sistem.</a:t>
            </a:r>
          </a:p>
          <a:p>
            <a:r>
              <a:rPr lang="tr-TR" dirty="0" err="1"/>
              <a:t>Dibenedetto</a:t>
            </a:r>
            <a:r>
              <a:rPr lang="tr-TR" dirty="0"/>
              <a:t>, E.M. (2016). </a:t>
            </a:r>
            <a:r>
              <a:rPr lang="tr-TR" dirty="0" err="1"/>
              <a:t>Parental</a:t>
            </a:r>
            <a:r>
              <a:rPr lang="tr-TR" dirty="0"/>
              <a:t> </a:t>
            </a:r>
            <a:r>
              <a:rPr lang="tr-TR" dirty="0" err="1"/>
              <a:t>perception</a:t>
            </a:r>
            <a:r>
              <a:rPr lang="tr-TR" dirty="0"/>
              <a:t> of limit </a:t>
            </a:r>
            <a:r>
              <a:rPr lang="tr-TR" dirty="0" err="1"/>
              <a:t>setting</a:t>
            </a:r>
            <a:r>
              <a:rPr lang="tr-TR" dirty="0"/>
              <a:t> in </a:t>
            </a:r>
            <a:r>
              <a:rPr lang="tr-TR" dirty="0" err="1"/>
              <a:t>preschool</a:t>
            </a:r>
            <a:r>
              <a:rPr lang="tr-TR" dirty="0"/>
              <a:t> </a:t>
            </a:r>
            <a:r>
              <a:rPr lang="tr-TR" dirty="0" err="1"/>
              <a:t>age</a:t>
            </a:r>
            <a:r>
              <a:rPr lang="tr-TR" dirty="0"/>
              <a:t> </a:t>
            </a:r>
            <a:r>
              <a:rPr lang="tr-TR" dirty="0" err="1"/>
              <a:t>children</a:t>
            </a:r>
            <a:r>
              <a:rPr lang="tr-TR" dirty="0"/>
              <a:t> </a:t>
            </a:r>
            <a:r>
              <a:rPr lang="tr-TR" dirty="0" err="1"/>
              <a:t>with</a:t>
            </a:r>
            <a:r>
              <a:rPr lang="tr-TR" dirty="0"/>
              <a:t> </a:t>
            </a:r>
            <a:r>
              <a:rPr lang="tr-TR" dirty="0" err="1"/>
              <a:t>special</a:t>
            </a:r>
            <a:r>
              <a:rPr lang="tr-TR" dirty="0"/>
              <a:t> </a:t>
            </a:r>
            <a:r>
              <a:rPr lang="tr-TR" dirty="0" err="1"/>
              <a:t>needs</a:t>
            </a:r>
            <a:r>
              <a:rPr lang="tr-TR" dirty="0"/>
              <a:t>. </a:t>
            </a:r>
            <a:r>
              <a:rPr lang="tr-TR" dirty="0" err="1"/>
              <a:t>Doctoral</a:t>
            </a:r>
            <a:r>
              <a:rPr lang="tr-TR" dirty="0"/>
              <a:t> </a:t>
            </a:r>
            <a:r>
              <a:rPr lang="tr-TR" dirty="0" err="1"/>
              <a:t>Dissertation</a:t>
            </a:r>
            <a:r>
              <a:rPr lang="tr-TR" dirty="0"/>
              <a:t>. Minnesota: </a:t>
            </a:r>
            <a:r>
              <a:rPr lang="tr-TR" dirty="0" err="1"/>
              <a:t>Walden</a:t>
            </a:r>
            <a:r>
              <a:rPr lang="tr-TR" dirty="0"/>
              <a:t> </a:t>
            </a:r>
            <a:r>
              <a:rPr lang="tr-TR" dirty="0" err="1"/>
              <a:t>University</a:t>
            </a:r>
            <a:r>
              <a:rPr lang="tr-TR" dirty="0"/>
              <a:t> </a:t>
            </a:r>
            <a:r>
              <a:rPr lang="tr-TR" dirty="0" err="1"/>
              <a:t>College</a:t>
            </a:r>
            <a:r>
              <a:rPr lang="tr-TR" dirty="0"/>
              <a:t> of </a:t>
            </a:r>
            <a:r>
              <a:rPr lang="tr-TR" dirty="0" err="1"/>
              <a:t>Social</a:t>
            </a:r>
            <a:r>
              <a:rPr lang="tr-TR" dirty="0"/>
              <a:t> </a:t>
            </a:r>
            <a:r>
              <a:rPr lang="tr-TR" dirty="0" err="1"/>
              <a:t>and</a:t>
            </a:r>
            <a:r>
              <a:rPr lang="tr-TR" dirty="0"/>
              <a:t> </a:t>
            </a:r>
            <a:r>
              <a:rPr lang="tr-TR" dirty="0" err="1"/>
              <a:t>Behavioral</a:t>
            </a:r>
            <a:r>
              <a:rPr lang="tr-TR" dirty="0"/>
              <a:t> </a:t>
            </a:r>
            <a:r>
              <a:rPr lang="tr-TR" dirty="0" err="1"/>
              <a:t>Sciences</a:t>
            </a:r>
            <a:r>
              <a:rPr lang="tr-TR" dirty="0"/>
              <a:t>.</a:t>
            </a:r>
          </a:p>
          <a:p>
            <a:r>
              <a:rPr lang="tr-TR" dirty="0"/>
              <a:t>Ekşi, H. (2020). Sınıfta karşılaşılan davranış problemleri ve bunlara karşı geliştirilen önlemler. İçinde Sınıf Yönetimi (2. Bs.) (</a:t>
            </a:r>
            <a:r>
              <a:rPr lang="tr-TR" dirty="0" err="1"/>
              <a:t>Ed</a:t>
            </a:r>
            <a:r>
              <a:rPr lang="tr-TR" dirty="0"/>
              <a:t>: B. Dilmaç ve H. Ekşi). Ankara: </a:t>
            </a:r>
            <a:r>
              <a:rPr lang="tr-TR" dirty="0" err="1"/>
              <a:t>Pegem</a:t>
            </a:r>
            <a:r>
              <a:rPr lang="tr-TR" dirty="0"/>
              <a:t> Akademi.</a:t>
            </a:r>
          </a:p>
          <a:p>
            <a:r>
              <a:rPr lang="tr-TR" dirty="0" err="1"/>
              <a:t>Ginot</a:t>
            </a:r>
            <a:r>
              <a:rPr lang="tr-TR" dirty="0"/>
              <a:t>, H.G., </a:t>
            </a:r>
            <a:r>
              <a:rPr lang="tr-TR" dirty="0" err="1"/>
              <a:t>Ginot</a:t>
            </a:r>
            <a:r>
              <a:rPr lang="tr-TR" dirty="0"/>
              <a:t>, A. &amp; </a:t>
            </a:r>
            <a:r>
              <a:rPr lang="tr-TR" dirty="0" err="1"/>
              <a:t>Goddart</a:t>
            </a:r>
            <a:r>
              <a:rPr lang="tr-TR" dirty="0"/>
              <a:t>, W.W. (2018). </a:t>
            </a:r>
            <a:r>
              <a:rPr lang="tr-TR" i="1" dirty="0"/>
              <a:t>Anne baba ve çocuk arasında</a:t>
            </a:r>
            <a:r>
              <a:rPr lang="tr-TR" dirty="0"/>
              <a:t> (</a:t>
            </a:r>
            <a:r>
              <a:rPr lang="tr-TR" dirty="0" err="1"/>
              <a:t>Çev</a:t>
            </a:r>
            <a:r>
              <a:rPr lang="tr-TR" dirty="0"/>
              <a:t>: A. tüfekçi) (16. bs.). İstanbul: </a:t>
            </a:r>
            <a:r>
              <a:rPr lang="tr-TR" dirty="0" err="1"/>
              <a:t>Okuyanus</a:t>
            </a:r>
            <a:r>
              <a:rPr lang="tr-TR" dirty="0"/>
              <a:t>.</a:t>
            </a:r>
          </a:p>
          <a:p>
            <a:r>
              <a:rPr lang="tr-TR" dirty="0"/>
              <a:t>Gülay, H. ve Akman, B. (2009). </a:t>
            </a:r>
            <a:r>
              <a:rPr lang="tr-TR" i="1" dirty="0"/>
              <a:t>Okul öncesi dönemde sosyal beceriler.</a:t>
            </a:r>
            <a:r>
              <a:rPr lang="tr-TR" dirty="0"/>
              <a:t> Ankara: </a:t>
            </a:r>
            <a:r>
              <a:rPr lang="tr-TR" dirty="0" err="1"/>
              <a:t>Pegem</a:t>
            </a:r>
            <a:r>
              <a:rPr lang="tr-TR" dirty="0"/>
              <a:t>.</a:t>
            </a:r>
          </a:p>
          <a:p>
            <a:r>
              <a:rPr lang="tr-TR" dirty="0" err="1"/>
              <a:t>Jones</a:t>
            </a:r>
            <a:r>
              <a:rPr lang="tr-TR" dirty="0"/>
              <a:t>, V.F. &amp; </a:t>
            </a:r>
            <a:r>
              <a:rPr lang="tr-TR" dirty="0" err="1"/>
              <a:t>Jones</a:t>
            </a:r>
            <a:r>
              <a:rPr lang="tr-TR" dirty="0"/>
              <a:t>, L.S. (1997). </a:t>
            </a:r>
            <a:r>
              <a:rPr lang="tr-TR" i="1" dirty="0" err="1"/>
              <a:t>Responsible</a:t>
            </a:r>
            <a:r>
              <a:rPr lang="tr-TR" i="1" dirty="0"/>
              <a:t> </a:t>
            </a:r>
            <a:r>
              <a:rPr lang="tr-TR" i="1" dirty="0" err="1"/>
              <a:t>clasroom</a:t>
            </a:r>
            <a:r>
              <a:rPr lang="tr-TR" i="1" dirty="0"/>
              <a:t> </a:t>
            </a:r>
            <a:r>
              <a:rPr lang="tr-TR" i="1" dirty="0" err="1"/>
              <a:t>discipline</a:t>
            </a:r>
            <a:r>
              <a:rPr lang="tr-TR" i="1" dirty="0"/>
              <a:t>: </a:t>
            </a:r>
            <a:r>
              <a:rPr lang="tr-TR" i="1" dirty="0" err="1"/>
              <a:t>Creating</a:t>
            </a:r>
            <a:r>
              <a:rPr lang="tr-TR" i="1" dirty="0"/>
              <a:t> </a:t>
            </a:r>
            <a:r>
              <a:rPr lang="tr-TR" i="1" dirty="0" err="1"/>
              <a:t>positive</a:t>
            </a:r>
            <a:r>
              <a:rPr lang="tr-TR" i="1" dirty="0"/>
              <a:t> </a:t>
            </a:r>
            <a:r>
              <a:rPr lang="tr-TR" i="1" dirty="0" err="1"/>
              <a:t>learning</a:t>
            </a:r>
            <a:r>
              <a:rPr lang="tr-TR" i="1" dirty="0"/>
              <a:t> </a:t>
            </a:r>
            <a:r>
              <a:rPr lang="tr-TR" i="1" dirty="0" err="1"/>
              <a:t>environments</a:t>
            </a:r>
            <a:r>
              <a:rPr lang="tr-TR" i="1" dirty="0"/>
              <a:t> </a:t>
            </a:r>
            <a:r>
              <a:rPr lang="tr-TR" i="1" dirty="0" err="1"/>
              <a:t>and</a:t>
            </a:r>
            <a:r>
              <a:rPr lang="tr-TR" i="1" dirty="0"/>
              <a:t> </a:t>
            </a:r>
            <a:r>
              <a:rPr lang="tr-TR" i="1" dirty="0" err="1"/>
              <a:t>solving</a:t>
            </a:r>
            <a:r>
              <a:rPr lang="tr-TR" i="1" dirty="0"/>
              <a:t> </a:t>
            </a:r>
            <a:r>
              <a:rPr lang="tr-TR" i="1" dirty="0" err="1"/>
              <a:t>problems</a:t>
            </a:r>
            <a:r>
              <a:rPr lang="tr-TR" i="1" dirty="0"/>
              <a:t>.</a:t>
            </a:r>
            <a:r>
              <a:rPr lang="tr-TR" dirty="0"/>
              <a:t> Boston: </a:t>
            </a:r>
            <a:r>
              <a:rPr lang="tr-TR" dirty="0" err="1"/>
              <a:t>Allyn</a:t>
            </a:r>
            <a:r>
              <a:rPr lang="tr-TR" dirty="0"/>
              <a:t> </a:t>
            </a:r>
            <a:r>
              <a:rPr lang="tr-TR" dirty="0" err="1"/>
              <a:t>and</a:t>
            </a:r>
            <a:r>
              <a:rPr lang="tr-TR" dirty="0"/>
              <a:t> Bacon.</a:t>
            </a:r>
          </a:p>
          <a:p>
            <a:r>
              <a:rPr lang="tr-TR" dirty="0" err="1"/>
              <a:t>Mackenzie</a:t>
            </a:r>
            <a:r>
              <a:rPr lang="tr-TR" dirty="0"/>
              <a:t>, R.J. (2014). </a:t>
            </a:r>
            <a:r>
              <a:rPr lang="tr-TR" i="1" dirty="0"/>
              <a:t>Çocuğunuza sınır koyma</a:t>
            </a:r>
            <a:r>
              <a:rPr lang="tr-TR" dirty="0"/>
              <a:t> (</a:t>
            </a:r>
            <a:r>
              <a:rPr lang="tr-TR" dirty="0" err="1"/>
              <a:t>Çev</a:t>
            </a:r>
            <a:r>
              <a:rPr lang="tr-TR" dirty="0"/>
              <a:t>: M. Gün) (2. Bs.). İstanbul: Yakamoz.</a:t>
            </a:r>
          </a:p>
          <a:p>
            <a:r>
              <a:rPr lang="tr-TR" dirty="0" err="1"/>
              <a:t>Nelsen</a:t>
            </a:r>
            <a:r>
              <a:rPr lang="tr-TR" dirty="0"/>
              <a:t>, J. </a:t>
            </a:r>
            <a:r>
              <a:rPr lang="tr-TR" dirty="0" err="1"/>
              <a:t>Lott</a:t>
            </a:r>
            <a:r>
              <a:rPr lang="tr-TR" dirty="0"/>
              <a:t>, L. &amp; </a:t>
            </a:r>
            <a:r>
              <a:rPr lang="tr-TR" dirty="0" err="1"/>
              <a:t>Glenn</a:t>
            </a:r>
            <a:r>
              <a:rPr lang="tr-TR" dirty="0"/>
              <a:t>, H.S. (2000). </a:t>
            </a:r>
            <a:r>
              <a:rPr lang="tr-TR" i="1" dirty="0" err="1"/>
              <a:t>Positive</a:t>
            </a:r>
            <a:r>
              <a:rPr lang="tr-TR" i="1" dirty="0"/>
              <a:t> </a:t>
            </a:r>
            <a:r>
              <a:rPr lang="tr-TR" i="1" dirty="0" err="1"/>
              <a:t>discipline</a:t>
            </a:r>
            <a:r>
              <a:rPr lang="tr-TR" i="1" dirty="0"/>
              <a:t> in </a:t>
            </a:r>
            <a:r>
              <a:rPr lang="tr-TR" i="1" dirty="0" err="1"/>
              <a:t>the</a:t>
            </a:r>
            <a:r>
              <a:rPr lang="tr-TR" i="1" dirty="0"/>
              <a:t> </a:t>
            </a:r>
            <a:r>
              <a:rPr lang="tr-TR" i="1" dirty="0" err="1"/>
              <a:t>classroom</a:t>
            </a:r>
            <a:r>
              <a:rPr lang="tr-TR" i="1" dirty="0"/>
              <a:t> </a:t>
            </a:r>
            <a:r>
              <a:rPr lang="tr-TR" dirty="0"/>
              <a:t>(3rd Ed.). N.Y., USA: Three </a:t>
            </a:r>
            <a:r>
              <a:rPr lang="tr-TR" dirty="0" err="1"/>
              <a:t>Rıvers</a:t>
            </a:r>
            <a:r>
              <a:rPr lang="tr-TR" dirty="0"/>
              <a:t> </a:t>
            </a:r>
            <a:r>
              <a:rPr lang="tr-TR" dirty="0" err="1"/>
              <a:t>Press</a:t>
            </a:r>
            <a:r>
              <a:rPr lang="tr-TR" dirty="0"/>
              <a:t>.</a:t>
            </a:r>
          </a:p>
          <a:p>
            <a:r>
              <a:rPr lang="tr-TR" dirty="0" err="1"/>
              <a:t>Otrar</a:t>
            </a:r>
            <a:r>
              <a:rPr lang="tr-TR" dirty="0"/>
              <a:t>, M. (2020). Öğrencilerin davranışlarını etkileyen sosyal ve psikolojik etkenler. İçinde Sınıf Yönetimi (2. Bs.) (</a:t>
            </a:r>
            <a:r>
              <a:rPr lang="tr-TR" dirty="0" err="1"/>
              <a:t>Ed</a:t>
            </a:r>
            <a:r>
              <a:rPr lang="tr-TR" dirty="0"/>
              <a:t>: B. Dilmaç ve H. Ekşi). Ankara: </a:t>
            </a:r>
            <a:r>
              <a:rPr lang="tr-TR" dirty="0" err="1"/>
              <a:t>Pegem</a:t>
            </a:r>
            <a:r>
              <a:rPr lang="tr-TR" dirty="0"/>
              <a:t> Akademi.</a:t>
            </a:r>
          </a:p>
          <a:p>
            <a:r>
              <a:rPr lang="tr-TR" dirty="0" err="1"/>
              <a:t>Solter</a:t>
            </a:r>
            <a:r>
              <a:rPr lang="tr-TR" dirty="0"/>
              <a:t>, A.J. (2017). Oyun oynama sanatı (</a:t>
            </a:r>
            <a:r>
              <a:rPr lang="tr-TR" dirty="0" err="1"/>
              <a:t>Çev</a:t>
            </a:r>
            <a:r>
              <a:rPr lang="tr-TR" dirty="0"/>
              <a:t>: T. Özer). İstanbul: Doğan Kitap.</a:t>
            </a:r>
          </a:p>
          <a:p>
            <a:r>
              <a:rPr lang="tr-TR" dirty="0"/>
              <a:t>Şahin, E. (2002). Etkili sınıf yönetimi için kurallar oluşturmada pozitif disipline dayalı bazı öneriler. </a:t>
            </a:r>
            <a:r>
              <a:rPr lang="tr-TR" i="1" dirty="0"/>
              <a:t>Uludağ Üniversitesi Eğitim Fakültesi Dergisi, XV</a:t>
            </a:r>
            <a:r>
              <a:rPr lang="tr-TR" dirty="0"/>
              <a:t>(1), 341-353.</a:t>
            </a:r>
          </a:p>
          <a:p>
            <a:r>
              <a:rPr lang="tr-TR" dirty="0" err="1"/>
              <a:t>Trawick</a:t>
            </a:r>
            <a:r>
              <a:rPr lang="tr-TR" dirty="0"/>
              <a:t> </a:t>
            </a:r>
            <a:r>
              <a:rPr lang="tr-TR" dirty="0" err="1"/>
              <a:t>Swith</a:t>
            </a:r>
            <a:r>
              <a:rPr lang="tr-TR" dirty="0"/>
              <a:t>, J. (2013). </a:t>
            </a:r>
            <a:r>
              <a:rPr lang="tr-TR" i="1" dirty="0"/>
              <a:t>Erken çocukluk döneminde gelişim (Çok kültürlü bir bakış açısı).</a:t>
            </a:r>
            <a:r>
              <a:rPr lang="tr-TR" dirty="0"/>
              <a:t> Ankara: Nobel.</a:t>
            </a:r>
          </a:p>
          <a:p>
            <a:r>
              <a:rPr lang="tr-TR" dirty="0"/>
              <a:t>Yaşar, M. (2016) . Sınıf yönetimini etkileyen çevresel unsurlar. İçinde Okul öncesinde sınıf yönetimi (</a:t>
            </a:r>
            <a:r>
              <a:rPr lang="tr-TR" dirty="0" err="1"/>
              <a:t>Ed</a:t>
            </a:r>
            <a:r>
              <a:rPr lang="tr-TR" dirty="0"/>
              <a:t>: Y. Aktaş </a:t>
            </a:r>
            <a:r>
              <a:rPr lang="tr-TR" dirty="0" err="1"/>
              <a:t>Arnas</a:t>
            </a:r>
            <a:r>
              <a:rPr lang="tr-TR" dirty="0"/>
              <a:t> ve F. Sadık) (</a:t>
            </a:r>
            <a:r>
              <a:rPr lang="tr-TR" dirty="0" err="1"/>
              <a:t>ss</a:t>
            </a:r>
            <a:r>
              <a:rPr lang="tr-TR" dirty="0"/>
              <a:t>: 25-44). Ankara: </a:t>
            </a:r>
            <a:r>
              <a:rPr lang="tr-TR" dirty="0" err="1"/>
              <a:t>Pegem</a:t>
            </a:r>
            <a:r>
              <a:rPr lang="tr-TR" dirty="0"/>
              <a:t>.</a:t>
            </a:r>
          </a:p>
          <a:p>
            <a:r>
              <a:rPr lang="tr-TR" dirty="0"/>
              <a:t>Yılmazer, Y. (2020). Çocuğun davranışlarına etkin sınır koymaya yönelik anne eğitim programının annelerin sınır koyma davranışı ve anne çocuk ilişkisi üzerine etkisi. Doktora tezi. Ankara Üniversitesi Sağlık Bilimleri Enstitüsü, Ankara</a:t>
            </a:r>
            <a:r>
              <a:rPr lang="tr-TR" dirty="0" smtClean="0"/>
              <a:t>.</a:t>
            </a:r>
            <a:endParaRPr lang="tr-TR" dirty="0"/>
          </a:p>
        </p:txBody>
      </p:sp>
    </p:spTree>
    <p:extLst>
      <p:ext uri="{BB962C8B-B14F-4D97-AF65-F5344CB8AC3E}">
        <p14:creationId xmlns:p14="http://schemas.microsoft.com/office/powerpoint/2010/main" val="289511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Sizce..</a:t>
            </a:r>
            <a:endParaRPr lang="tr-TR" dirty="0"/>
          </a:p>
        </p:txBody>
      </p:sp>
      <p:sp>
        <p:nvSpPr>
          <p:cNvPr id="3" name="İçerik Yer Tutucusu 2"/>
          <p:cNvSpPr>
            <a:spLocks noGrp="1"/>
          </p:cNvSpPr>
          <p:nvPr>
            <p:ph idx="1"/>
          </p:nvPr>
        </p:nvSpPr>
        <p:spPr>
          <a:xfrm>
            <a:off x="1211580" y="1828150"/>
            <a:ext cx="10058400" cy="4023360"/>
          </a:xfrm>
        </p:spPr>
        <p:txBody>
          <a:bodyPr/>
          <a:lstStyle/>
          <a:p>
            <a:pPr>
              <a:buFont typeface="Arial" panose="020B0604020202020204" pitchFamily="34" charset="0"/>
              <a:buChar char="•"/>
            </a:pPr>
            <a:endParaRPr lang="tr-TR" dirty="0" smtClean="0"/>
          </a:p>
          <a:p>
            <a:pPr>
              <a:buFont typeface="Arial" panose="020B0604020202020204" pitchFamily="34" charset="0"/>
              <a:buChar char="•"/>
            </a:pPr>
            <a:r>
              <a:rPr lang="tr-TR" dirty="0" smtClean="0"/>
              <a:t>Sınır </a:t>
            </a:r>
            <a:r>
              <a:rPr lang="tr-TR" dirty="0"/>
              <a:t>koymak ne demektir?</a:t>
            </a:r>
          </a:p>
          <a:p>
            <a:pPr>
              <a:buFont typeface="Arial" panose="020B0604020202020204" pitchFamily="34" charset="0"/>
              <a:buChar char="•"/>
            </a:pPr>
            <a:r>
              <a:rPr lang="tr-TR" dirty="0"/>
              <a:t>Çocuk, ergen ve yetişkinler neden sınırlara ihtiyaç duyarlar?</a:t>
            </a:r>
          </a:p>
          <a:p>
            <a:pPr>
              <a:buFont typeface="Arial" panose="020B0604020202020204" pitchFamily="34" charset="0"/>
              <a:buChar char="•"/>
            </a:pPr>
            <a:r>
              <a:rPr lang="tr-TR" dirty="0"/>
              <a:t>Sınır koymada öğretmenin rolü nedir?</a:t>
            </a:r>
          </a:p>
          <a:p>
            <a:endParaRPr lang="tr-TR" dirty="0"/>
          </a:p>
        </p:txBody>
      </p:sp>
      <p:sp>
        <p:nvSpPr>
          <p:cNvPr id="4" name="Metin kutusu 3"/>
          <p:cNvSpPr txBox="1"/>
          <p:nvPr/>
        </p:nvSpPr>
        <p:spPr>
          <a:xfrm>
            <a:off x="5149933" y="3226777"/>
            <a:ext cx="1266693" cy="3170099"/>
          </a:xfrm>
          <a:prstGeom prst="rect">
            <a:avLst/>
          </a:prstGeom>
          <a:noFill/>
        </p:spPr>
        <p:txBody>
          <a:bodyPr wrap="none" rtlCol="0">
            <a:spAutoFit/>
          </a:bodyPr>
          <a:lstStyle/>
          <a:p>
            <a:r>
              <a:rPr lang="tr-TR" sz="20000" dirty="0" smtClean="0">
                <a:solidFill>
                  <a:srgbClr val="00B050"/>
                </a:solidFill>
                <a:latin typeface="Berlin Sans FB Demi" panose="020E0802020502020306" pitchFamily="34" charset="0"/>
              </a:rPr>
              <a:t>?</a:t>
            </a:r>
            <a:endParaRPr lang="tr-TR" sz="20000" dirty="0">
              <a:solidFill>
                <a:srgbClr val="00B050"/>
              </a:solidFill>
              <a:latin typeface="Berlin Sans FB Demi" panose="020E0802020502020306" pitchFamily="34" charset="0"/>
            </a:endParaRPr>
          </a:p>
        </p:txBody>
      </p:sp>
    </p:spTree>
    <p:extLst>
      <p:ext uri="{BB962C8B-B14F-4D97-AF65-F5344CB8AC3E}">
        <p14:creationId xmlns:p14="http://schemas.microsoft.com/office/powerpoint/2010/main" val="3036048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Sınır Koyma Nedir?</a:t>
            </a:r>
            <a:endParaRPr lang="tr-TR" dirty="0"/>
          </a:p>
        </p:txBody>
      </p:sp>
      <p:sp>
        <p:nvSpPr>
          <p:cNvPr id="3" name="İçerik Yer Tutucusu 2"/>
          <p:cNvSpPr>
            <a:spLocks noGrp="1"/>
          </p:cNvSpPr>
          <p:nvPr>
            <p:ph idx="1"/>
          </p:nvPr>
        </p:nvSpPr>
        <p:spPr>
          <a:xfrm>
            <a:off x="1097280" y="1845734"/>
            <a:ext cx="10058400" cy="1592058"/>
          </a:xfrm>
        </p:spPr>
        <p:txBody>
          <a:bodyPr/>
          <a:lstStyle/>
          <a:p>
            <a:endParaRPr lang="tr-TR" dirty="0" smtClean="0"/>
          </a:p>
          <a:p>
            <a:r>
              <a:rPr lang="tr-TR" dirty="0" smtClean="0"/>
              <a:t>Bireylerin </a:t>
            </a:r>
            <a:r>
              <a:rPr lang="tr-TR" dirty="0"/>
              <a:t>davranışlarını yönetmek ve uygun gelişimlerini desteklemek amacıyla uygulanan kurallar ve beklentiler sistemidir.</a:t>
            </a:r>
          </a:p>
        </p:txBody>
      </p:sp>
      <p:sp>
        <p:nvSpPr>
          <p:cNvPr id="4" name="Metin kutusu 3"/>
          <p:cNvSpPr txBox="1"/>
          <p:nvPr/>
        </p:nvSpPr>
        <p:spPr>
          <a:xfrm>
            <a:off x="1097279" y="5451230"/>
            <a:ext cx="8600635" cy="369332"/>
          </a:xfrm>
          <a:prstGeom prst="rect">
            <a:avLst/>
          </a:prstGeom>
          <a:noFill/>
        </p:spPr>
        <p:txBody>
          <a:bodyPr wrap="square" rtlCol="0">
            <a:spAutoFit/>
          </a:bodyPr>
          <a:lstStyle/>
          <a:p>
            <a:r>
              <a:rPr lang="tr-TR" i="1" dirty="0" smtClean="0"/>
              <a:t>“Bir nehrin oluşabilmesi için su kadar sınırlara da ihtiyaç vardır.” (</a:t>
            </a:r>
            <a:r>
              <a:rPr lang="tr-TR" i="1" dirty="0" err="1" smtClean="0"/>
              <a:t>Rollo</a:t>
            </a:r>
            <a:r>
              <a:rPr lang="tr-TR" i="1" dirty="0" smtClean="0"/>
              <a:t> May) </a:t>
            </a:r>
            <a:endParaRPr lang="tr-TR" i="1"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313" y="3094158"/>
            <a:ext cx="5160108" cy="1935041"/>
          </a:xfrm>
          <a:prstGeom prst="rect">
            <a:avLst/>
          </a:prstGeom>
        </p:spPr>
      </p:pic>
    </p:spTree>
    <p:extLst>
      <p:ext uri="{BB962C8B-B14F-4D97-AF65-F5344CB8AC3E}">
        <p14:creationId xmlns:p14="http://schemas.microsoft.com/office/powerpoint/2010/main" val="3178291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Sınır Koymak Neden Önemlidir?</a:t>
            </a:r>
            <a:endParaRPr lang="tr-TR" dirty="0"/>
          </a:p>
        </p:txBody>
      </p:sp>
      <p:sp>
        <p:nvSpPr>
          <p:cNvPr id="3" name="İçerik Yer Tutucusu 2"/>
          <p:cNvSpPr>
            <a:spLocks noGrp="1"/>
          </p:cNvSpPr>
          <p:nvPr>
            <p:ph idx="1"/>
          </p:nvPr>
        </p:nvSpPr>
        <p:spPr>
          <a:xfrm>
            <a:off x="1097280" y="1880903"/>
            <a:ext cx="10058400" cy="4023360"/>
          </a:xfrm>
        </p:spPr>
        <p:txBody>
          <a:bodyPr/>
          <a:lstStyle/>
          <a:p>
            <a:endParaRPr lang="tr-TR" dirty="0" smtClean="0"/>
          </a:p>
          <a:p>
            <a:pPr>
              <a:buFont typeface="Arial" panose="020B0604020202020204" pitchFamily="34" charset="0"/>
              <a:buChar char="•"/>
            </a:pPr>
            <a:r>
              <a:rPr lang="tr-TR" dirty="0"/>
              <a:t>Onaylanan davranışların yolunu </a:t>
            </a:r>
            <a:r>
              <a:rPr lang="tr-TR" dirty="0" smtClean="0"/>
              <a:t>belirler</a:t>
            </a:r>
          </a:p>
          <a:p>
            <a:pPr>
              <a:buFont typeface="Arial" panose="020B0604020202020204" pitchFamily="34" charset="0"/>
              <a:buChar char="•"/>
            </a:pPr>
            <a:r>
              <a:rPr lang="tr-TR" dirty="0" smtClean="0"/>
              <a:t>Toplumsal </a:t>
            </a:r>
            <a:r>
              <a:rPr lang="tr-TR" dirty="0"/>
              <a:t>yaşam becerisi kazandırır</a:t>
            </a:r>
          </a:p>
          <a:p>
            <a:pPr>
              <a:buFont typeface="Arial" panose="020B0604020202020204" pitchFamily="34" charset="0"/>
              <a:buChar char="•"/>
            </a:pPr>
            <a:r>
              <a:rPr lang="tr-TR" dirty="0" smtClean="0"/>
              <a:t>Kişilerarası </a:t>
            </a:r>
            <a:r>
              <a:rPr lang="tr-TR" dirty="0"/>
              <a:t>ilişkileri geliştirir</a:t>
            </a:r>
          </a:p>
          <a:p>
            <a:pPr>
              <a:buFont typeface="Arial" panose="020B0604020202020204" pitchFamily="34" charset="0"/>
              <a:buChar char="•"/>
            </a:pPr>
            <a:r>
              <a:rPr lang="tr-TR" dirty="0"/>
              <a:t>Sorumluluk bilinci </a:t>
            </a:r>
            <a:r>
              <a:rPr lang="tr-TR" dirty="0" smtClean="0"/>
              <a:t>geliştirir</a:t>
            </a:r>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816" y="2356588"/>
            <a:ext cx="6093069" cy="1710083"/>
          </a:xfrm>
          <a:prstGeom prst="rect">
            <a:avLst/>
          </a:prstGeom>
        </p:spPr>
      </p:pic>
    </p:spTree>
    <p:extLst>
      <p:ext uri="{BB962C8B-B14F-4D97-AF65-F5344CB8AC3E}">
        <p14:creationId xmlns:p14="http://schemas.microsoft.com/office/powerpoint/2010/main" val="1870579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Sınır Koymak Neden Önemlidir?</a:t>
            </a:r>
          </a:p>
        </p:txBody>
      </p:sp>
      <p:sp>
        <p:nvSpPr>
          <p:cNvPr id="3" name="İçerik Yer Tutucusu 2"/>
          <p:cNvSpPr>
            <a:spLocks noGrp="1"/>
          </p:cNvSpPr>
          <p:nvPr>
            <p:ph idx="1"/>
          </p:nvPr>
        </p:nvSpPr>
        <p:spPr/>
        <p:txBody>
          <a:bodyPr/>
          <a:lstStyle/>
          <a:p>
            <a:pPr>
              <a:buFont typeface="Arial" panose="020B0604020202020204" pitchFamily="34" charset="0"/>
              <a:buChar char="•"/>
            </a:pPr>
            <a:endParaRPr lang="tr-TR" dirty="0" smtClean="0"/>
          </a:p>
          <a:p>
            <a:pPr>
              <a:buFont typeface="Arial" panose="020B0604020202020204" pitchFamily="34" charset="0"/>
              <a:buChar char="•"/>
            </a:pPr>
            <a:r>
              <a:rPr lang="tr-TR" dirty="0" smtClean="0"/>
              <a:t>Güvenli </a:t>
            </a:r>
            <a:r>
              <a:rPr lang="tr-TR" dirty="0"/>
              <a:t>bir yaşam sağlar</a:t>
            </a:r>
          </a:p>
          <a:p>
            <a:pPr>
              <a:buFont typeface="Arial" panose="020B0604020202020204" pitchFamily="34" charset="0"/>
              <a:buChar char="•"/>
            </a:pPr>
            <a:r>
              <a:rPr lang="tr-TR" dirty="0"/>
              <a:t>Çocuğun kendisine ve başkalarına olan saygısını artırır</a:t>
            </a:r>
          </a:p>
          <a:p>
            <a:pPr>
              <a:buFont typeface="Arial" panose="020B0604020202020204" pitchFamily="34" charset="0"/>
              <a:buChar char="•"/>
            </a:pPr>
            <a:r>
              <a:rPr lang="tr-TR" dirty="0"/>
              <a:t>Bağımsızlık duygusunu geliştirir</a:t>
            </a:r>
          </a:p>
          <a:p>
            <a:pPr>
              <a:buFont typeface="Arial" panose="020B0604020202020204" pitchFamily="34" charset="0"/>
              <a:buChar char="•"/>
            </a:pPr>
            <a:r>
              <a:rPr lang="tr-TR" dirty="0"/>
              <a:t>Öz disiplin geliştirmesine yardımcı olur</a:t>
            </a:r>
          </a:p>
          <a:p>
            <a:endParaRPr lang="tr-TR" dirty="0"/>
          </a:p>
        </p:txBody>
      </p:sp>
    </p:spTree>
    <p:extLst>
      <p:ext uri="{BB962C8B-B14F-4D97-AF65-F5344CB8AC3E}">
        <p14:creationId xmlns:p14="http://schemas.microsoft.com/office/powerpoint/2010/main" val="3993352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Sınır Türleri</a:t>
            </a:r>
            <a:endParaRPr lang="tr-TR" dirty="0"/>
          </a:p>
        </p:txBody>
      </p:sp>
      <p:sp>
        <p:nvSpPr>
          <p:cNvPr id="3" name="İçerik Yer Tutucusu 2"/>
          <p:cNvSpPr>
            <a:spLocks noGrp="1"/>
          </p:cNvSpPr>
          <p:nvPr>
            <p:ph idx="1"/>
          </p:nvPr>
        </p:nvSpPr>
        <p:spPr/>
        <p:txBody>
          <a:bodyPr>
            <a:normAutofit/>
          </a:bodyPr>
          <a:lstStyle/>
          <a:p>
            <a:r>
              <a:rPr lang="tr-TR" dirty="0" smtClean="0"/>
              <a:t>Fiziksel Sınır</a:t>
            </a:r>
          </a:p>
          <a:p>
            <a:r>
              <a:rPr lang="tr-TR" dirty="0"/>
              <a:t>Diğer bireylerin fiziksel olarak size ne kadar mesafede yaklaşabilecekleri, fiziksel temas olacaksa ne tür temasın uygun olduğu (tokalaşma, sarılma vb.) belirtilmektedir.</a:t>
            </a:r>
          </a:p>
          <a:p>
            <a:pPr lvl="1"/>
            <a:r>
              <a:rPr lang="tr-TR" sz="1600" dirty="0"/>
              <a:t>Örneğin; toplumsal hayatta toplu taşıma, sınıf ortamı, bir etkinlik vb. gibi alanlarda birisi size çok yakın oturduğunda sizin fiziksel sınırınızı ihlal ettiği için rahatsızlık duyabilirsiniz.</a:t>
            </a:r>
          </a:p>
          <a:p>
            <a:pPr lvl="1"/>
            <a:r>
              <a:rPr lang="tr-TR" sz="1600" dirty="0"/>
              <a:t>Örneğin; sınıf ortamında bir </a:t>
            </a:r>
            <a:r>
              <a:rPr lang="tr-TR" sz="1600" dirty="0" smtClean="0"/>
              <a:t>öğrenci bir başarı elde ettiğinde tebrik edilmek için saçlarının okşanmasından hoşlanmayabilir.</a:t>
            </a:r>
            <a:endParaRPr lang="tr-TR" sz="1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470" y="3857414"/>
            <a:ext cx="4325816" cy="2433271"/>
          </a:xfrm>
          <a:prstGeom prst="rect">
            <a:avLst/>
          </a:prstGeom>
        </p:spPr>
      </p:pic>
    </p:spTree>
    <p:extLst>
      <p:ext uri="{BB962C8B-B14F-4D97-AF65-F5344CB8AC3E}">
        <p14:creationId xmlns:p14="http://schemas.microsoft.com/office/powerpoint/2010/main" val="1570321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128" y="3655677"/>
            <a:ext cx="4674211" cy="2634119"/>
          </a:xfrm>
          <a:prstGeom prst="rect">
            <a:avLst/>
          </a:prstGeom>
        </p:spPr>
      </p:pic>
      <p:sp>
        <p:nvSpPr>
          <p:cNvPr id="2" name="Unvan 1"/>
          <p:cNvSpPr>
            <a:spLocks noGrp="1"/>
          </p:cNvSpPr>
          <p:nvPr>
            <p:ph type="title"/>
          </p:nvPr>
        </p:nvSpPr>
        <p:spPr/>
        <p:txBody>
          <a:bodyPr/>
          <a:lstStyle/>
          <a:p>
            <a:r>
              <a:rPr lang="tr-TR" dirty="0"/>
              <a:t>Sınır Türleri</a:t>
            </a:r>
          </a:p>
        </p:txBody>
      </p:sp>
      <p:sp>
        <p:nvSpPr>
          <p:cNvPr id="3" name="İçerik Yer Tutucusu 2"/>
          <p:cNvSpPr>
            <a:spLocks noGrp="1"/>
          </p:cNvSpPr>
          <p:nvPr>
            <p:ph idx="1"/>
          </p:nvPr>
        </p:nvSpPr>
        <p:spPr/>
        <p:txBody>
          <a:bodyPr/>
          <a:lstStyle/>
          <a:p>
            <a:r>
              <a:rPr lang="tr-TR" dirty="0"/>
              <a:t>Duygusal Sınır</a:t>
            </a:r>
          </a:p>
          <a:p>
            <a:r>
              <a:rPr lang="tr-TR" dirty="0"/>
              <a:t>Hissettiğimiz her duygunun doğal ve kabul </a:t>
            </a:r>
            <a:r>
              <a:rPr lang="tr-TR" dirty="0" smtClean="0"/>
              <a:t>edilebilir </a:t>
            </a:r>
            <a:r>
              <a:rPr lang="tr-TR" dirty="0"/>
              <a:t>olması anlamına gelir. Bu bize duygularımızın eleştirilmemesi ve yok sayılmaması hakkını tanır.</a:t>
            </a:r>
          </a:p>
          <a:p>
            <a:pPr marL="468630" lvl="2" indent="-285750">
              <a:spcBef>
                <a:spcPts val="1200"/>
              </a:spcBef>
              <a:spcAft>
                <a:spcPts val="200"/>
              </a:spcAft>
              <a:buSzPct val="100000"/>
              <a:buFont typeface="Courier New" panose="02070309020205020404" pitchFamily="49" charset="0"/>
              <a:buChar char="o"/>
            </a:pPr>
            <a:r>
              <a:rPr lang="tr-TR" sz="1600" dirty="0"/>
              <a:t>Örneğin; sınıf ortamında kendisine yapılan ve arkadaşlarının şaka olarak nitelendirdiği bir davranış karşısında üzüldüğünü söyleyen bir öğrencinin bu duygusunun görmezden gelinip davranışın devam </a:t>
            </a:r>
            <a:r>
              <a:rPr lang="tr-TR" sz="1600" dirty="0" smtClean="0"/>
              <a:t>ettirilmesi.</a:t>
            </a:r>
            <a:endParaRPr lang="tr-TR" sz="1600" dirty="0"/>
          </a:p>
          <a:p>
            <a:endParaRPr lang="tr-TR" dirty="0"/>
          </a:p>
        </p:txBody>
      </p:sp>
    </p:spTree>
    <p:extLst>
      <p:ext uri="{BB962C8B-B14F-4D97-AF65-F5344CB8AC3E}">
        <p14:creationId xmlns:p14="http://schemas.microsoft.com/office/powerpoint/2010/main" val="1870272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516923" y="3496648"/>
            <a:ext cx="4246685" cy="2825657"/>
          </a:xfrm>
          <a:prstGeom prst="rect">
            <a:avLst/>
          </a:prstGeom>
        </p:spPr>
      </p:pic>
      <p:sp>
        <p:nvSpPr>
          <p:cNvPr id="2" name="Unvan 1"/>
          <p:cNvSpPr>
            <a:spLocks noGrp="1"/>
          </p:cNvSpPr>
          <p:nvPr>
            <p:ph type="title"/>
          </p:nvPr>
        </p:nvSpPr>
        <p:spPr/>
        <p:txBody>
          <a:bodyPr/>
          <a:lstStyle/>
          <a:p>
            <a:r>
              <a:rPr lang="tr-TR" dirty="0"/>
              <a:t>Sınır Türleri</a:t>
            </a:r>
          </a:p>
        </p:txBody>
      </p:sp>
      <p:sp>
        <p:nvSpPr>
          <p:cNvPr id="3" name="İçerik Yer Tutucusu 2"/>
          <p:cNvSpPr>
            <a:spLocks noGrp="1"/>
          </p:cNvSpPr>
          <p:nvPr>
            <p:ph idx="1"/>
          </p:nvPr>
        </p:nvSpPr>
        <p:spPr/>
        <p:txBody>
          <a:bodyPr/>
          <a:lstStyle/>
          <a:p>
            <a:r>
              <a:rPr lang="tr-TR" dirty="0"/>
              <a:t>Kişisel </a:t>
            </a:r>
            <a:r>
              <a:rPr lang="tr-TR" dirty="0" smtClean="0"/>
              <a:t>Sınır</a:t>
            </a:r>
          </a:p>
          <a:p>
            <a:r>
              <a:rPr lang="tr-TR" dirty="0"/>
              <a:t>Bireylerin diğerleri ile olan iletişiminde bahsettiği fikirleri, tercihleri, günlük yaşamda verdiği kararları, sorumlulukları, bireyin kendisine ve başkalarına yönelik tepki ve davranışları ile onlara duyduğu saygıyı ifade etmektedir. </a:t>
            </a:r>
            <a:endParaRPr lang="tr-TR" dirty="0" smtClean="0"/>
          </a:p>
          <a:p>
            <a:endParaRPr lang="tr-TR" sz="1800" dirty="0"/>
          </a:p>
          <a:p>
            <a:pPr lvl="1"/>
            <a:r>
              <a:rPr lang="tr-TR" sz="1600" dirty="0"/>
              <a:t>Örneğin; sınıfta bir öğrencinin telefon ile uğraştığını gördükten sonra telefonunu alıp izinsiz olarak mesajlarının okunması kişisel sınırların ihlal edilmesidir.</a:t>
            </a:r>
          </a:p>
          <a:p>
            <a:endParaRPr lang="tr-TR" dirty="0"/>
          </a:p>
        </p:txBody>
      </p:sp>
    </p:spTree>
    <p:extLst>
      <p:ext uri="{BB962C8B-B14F-4D97-AF65-F5344CB8AC3E}">
        <p14:creationId xmlns:p14="http://schemas.microsoft.com/office/powerpoint/2010/main" val="3632592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233</TotalTime>
  <Words>1706</Words>
  <Application>Microsoft Office PowerPoint</Application>
  <PresentationFormat>Geniş ekran</PresentationFormat>
  <Paragraphs>146</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Berlin Sans FB Demi</vt:lpstr>
      <vt:lpstr>Calibri</vt:lpstr>
      <vt:lpstr>Calibri Light</vt:lpstr>
      <vt:lpstr>Courier New</vt:lpstr>
      <vt:lpstr>Geçmişe bakış</vt:lpstr>
      <vt:lpstr>SINIR KOYMA BECERİSİ</vt:lpstr>
      <vt:lpstr>SUNUM İÇERİĞİ</vt:lpstr>
      <vt:lpstr>Sizce..</vt:lpstr>
      <vt:lpstr>Sınır Koyma Nedir?</vt:lpstr>
      <vt:lpstr>Sınır Koymak Neden Önemlidir?</vt:lpstr>
      <vt:lpstr>Sınır Koymak Neden Önemlidir?</vt:lpstr>
      <vt:lpstr>Sınır Türleri</vt:lpstr>
      <vt:lpstr>Sınır Türleri</vt:lpstr>
      <vt:lpstr>Sınır Türleri</vt:lpstr>
      <vt:lpstr>Sınır Türleri</vt:lpstr>
      <vt:lpstr>Sınır Türleri</vt:lpstr>
      <vt:lpstr>Sınır Türleri</vt:lpstr>
      <vt:lpstr>Öğretmen Tutumları ve Öğrenci Yaklaşımları</vt:lpstr>
      <vt:lpstr>Öğretmen Tutumları ve Öğrenci Yaklaşımları</vt:lpstr>
      <vt:lpstr>Sınıf Ortamında Sınır Koyma</vt:lpstr>
      <vt:lpstr>Sınır Koyma Teknikleri</vt:lpstr>
      <vt:lpstr>Sınır Koyma Teknikleri</vt:lpstr>
      <vt:lpstr>Öğrenci ve Ebeveynlerle İşbirliği</vt:lpstr>
      <vt:lpstr>Öğrenci ve Ebeveynlerle İşbirliği</vt:lpstr>
      <vt:lpstr>Örnek Uygulamalar ve Deneyim Paylaşımı</vt:lpstr>
      <vt:lpstr>Sonuç</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SINIR KOYMA ÖĞRETMEN SUNUMU</dc:title>
  <dc:creator>Aidata</dc:creator>
  <cp:lastModifiedBy>Aidata</cp:lastModifiedBy>
  <cp:revision>25</cp:revision>
  <dcterms:created xsi:type="dcterms:W3CDTF">2024-09-16T08:17:09Z</dcterms:created>
  <dcterms:modified xsi:type="dcterms:W3CDTF">2024-09-16T12:26:27Z</dcterms:modified>
</cp:coreProperties>
</file>