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16" r:id="rId2"/>
    <p:sldId id="317" r:id="rId3"/>
    <p:sldId id="372" r:id="rId4"/>
    <p:sldId id="373" r:id="rId5"/>
    <p:sldId id="390" r:id="rId6"/>
    <p:sldId id="374" r:id="rId7"/>
    <p:sldId id="385" r:id="rId8"/>
    <p:sldId id="386" r:id="rId9"/>
    <p:sldId id="388" r:id="rId10"/>
    <p:sldId id="396" r:id="rId11"/>
    <p:sldId id="394" r:id="rId12"/>
    <p:sldId id="358" r:id="rId13"/>
    <p:sldId id="359" r:id="rId14"/>
    <p:sldId id="393" r:id="rId15"/>
    <p:sldId id="350" r:id="rId16"/>
    <p:sldId id="351" r:id="rId17"/>
    <p:sldId id="352" r:id="rId18"/>
    <p:sldId id="321" r:id="rId19"/>
    <p:sldId id="322" r:id="rId20"/>
    <p:sldId id="323" r:id="rId21"/>
    <p:sldId id="324" r:id="rId22"/>
    <p:sldId id="349" r:id="rId23"/>
    <p:sldId id="327" r:id="rId24"/>
    <p:sldId id="328" r:id="rId25"/>
    <p:sldId id="325" r:id="rId26"/>
    <p:sldId id="366" r:id="rId27"/>
    <p:sldId id="367" r:id="rId28"/>
    <p:sldId id="369" r:id="rId29"/>
    <p:sldId id="370" r:id="rId30"/>
    <p:sldId id="371" r:id="rId31"/>
    <p:sldId id="326" r:id="rId32"/>
    <p:sldId id="329" r:id="rId33"/>
    <p:sldId id="330" r:id="rId34"/>
    <p:sldId id="365" r:id="rId35"/>
    <p:sldId id="331" r:id="rId36"/>
    <p:sldId id="332" r:id="rId37"/>
    <p:sldId id="379" r:id="rId38"/>
    <p:sldId id="382" r:id="rId39"/>
    <p:sldId id="380" r:id="rId40"/>
    <p:sldId id="381" r:id="rId41"/>
    <p:sldId id="383" r:id="rId42"/>
    <p:sldId id="334" r:id="rId43"/>
    <p:sldId id="338" r:id="rId44"/>
    <p:sldId id="360" r:id="rId45"/>
    <p:sldId id="339" r:id="rId46"/>
    <p:sldId id="364" r:id="rId47"/>
    <p:sldId id="363" r:id="rId48"/>
    <p:sldId id="384" r:id="rId49"/>
    <p:sldId id="377" r:id="rId50"/>
    <p:sldId id="378" r:id="rId51"/>
    <p:sldId id="341" r:id="rId52"/>
    <p:sldId id="340" r:id="rId53"/>
    <p:sldId id="336" r:id="rId54"/>
    <p:sldId id="346" r:id="rId55"/>
    <p:sldId id="353" r:id="rId56"/>
    <p:sldId id="357" r:id="rId57"/>
    <p:sldId id="395" r:id="rId5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94" autoAdjust="0"/>
  </p:normalViewPr>
  <p:slideViewPr>
    <p:cSldViewPr>
      <p:cViewPr>
        <p:scale>
          <a:sx n="118" d="100"/>
          <a:sy n="118" d="100"/>
        </p:scale>
        <p:origin x="-143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60F08-F82F-4117-92B2-AFD50E2BCB2F}" type="datetimeFigureOut">
              <a:rPr lang="tr-TR" smtClean="0"/>
              <a:t>16.3.2022</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122DD-5039-45B7-BD04-571F8215F076}" type="slidenum">
              <a:rPr lang="tr-TR" smtClean="0"/>
              <a:t>‹#›</a:t>
            </a:fld>
            <a:endParaRPr lang="tr-TR"/>
          </a:p>
        </p:txBody>
      </p:sp>
    </p:spTree>
    <p:extLst>
      <p:ext uri="{BB962C8B-B14F-4D97-AF65-F5344CB8AC3E}">
        <p14:creationId xmlns:p14="http://schemas.microsoft.com/office/powerpoint/2010/main" val="3168771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16.3.2022</a:t>
            </a:fld>
            <a:endParaRPr lang="tr-TR"/>
          </a:p>
        </p:txBody>
      </p:sp>
      <p:sp>
        <p:nvSpPr>
          <p:cNvPr id="20" name="Altbilgi Yer Tutucusu 19"/>
          <p:cNvSpPr>
            <a:spLocks noGrp="1"/>
          </p:cNvSpPr>
          <p:nvPr>
            <p:ph type="ftr" sz="quarter" idx="11"/>
          </p:nvPr>
        </p:nvSpPr>
        <p:spPr/>
        <p:txBody>
          <a:bodyPr/>
          <a:lstStyle/>
          <a:p>
            <a:endParaRPr lang="tr-TR"/>
          </a:p>
        </p:txBody>
      </p:sp>
      <p:sp>
        <p:nvSpPr>
          <p:cNvPr id="10" name="Slayt Numarası Yer Tutucusu 9"/>
          <p:cNvSpPr>
            <a:spLocks noGrp="1"/>
          </p:cNvSpPr>
          <p:nvPr>
            <p:ph type="sldNum" sz="quarter" idx="12"/>
          </p:nvPr>
        </p:nvSpPr>
        <p:spPr/>
        <p:txBody>
          <a:bodyPr/>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16.3.2022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16.3.2022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16.3.2022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16.3.2022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16.3.2022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16.3.2022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16.3.2022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A23720DD-5B6D-40BF-8493-A6B52D484E6B}" type="datetimeFigureOut">
              <a:rPr lang="tr-TR" smtClean="0"/>
              <a:t>16.3.2022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16.3.2022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16.3.2022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16.3.2022</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7664" y="2348880"/>
            <a:ext cx="7354064" cy="2736304"/>
          </a:xfrm>
        </p:spPr>
        <p:txBody>
          <a:bodyPr>
            <a:normAutofit fontScale="85000" lnSpcReduction="20000"/>
          </a:bodyPr>
          <a:lstStyle/>
          <a:p>
            <a:pPr marL="82296" indent="0" algn="ctr">
              <a:buNone/>
            </a:pPr>
            <a:r>
              <a:rPr lang="tr-TR" sz="2800" b="1" dirty="0">
                <a:latin typeface="Times New Roman" pitchFamily="18" charset="0"/>
                <a:cs typeface="Times New Roman" pitchFamily="18" charset="0"/>
              </a:rPr>
              <a:t>BOLU REHBERLİK VE ARAŞTIRMA </a:t>
            </a:r>
            <a:endParaRPr lang="tr-TR" sz="2800" b="1" dirty="0" smtClean="0">
              <a:latin typeface="Times New Roman" pitchFamily="18" charset="0"/>
              <a:cs typeface="Times New Roman" pitchFamily="18" charset="0"/>
            </a:endParaRPr>
          </a:p>
          <a:p>
            <a:pPr marL="82296" indent="0" algn="ctr">
              <a:buNone/>
            </a:pPr>
            <a:endParaRPr lang="tr-TR" sz="2800" b="1" dirty="0">
              <a:latin typeface="Times New Roman" pitchFamily="18" charset="0"/>
              <a:cs typeface="Times New Roman" pitchFamily="18" charset="0"/>
            </a:endParaRPr>
          </a:p>
          <a:p>
            <a:pPr marL="82296" indent="0" algn="ctr">
              <a:buNone/>
            </a:pPr>
            <a:r>
              <a:rPr lang="tr-TR" sz="2800" b="1" dirty="0" smtClean="0">
                <a:latin typeface="Times New Roman" pitchFamily="18" charset="0"/>
                <a:cs typeface="Times New Roman" pitchFamily="18" charset="0"/>
              </a:rPr>
              <a:t>MERKEZİ </a:t>
            </a:r>
          </a:p>
          <a:p>
            <a:pPr marL="82296" indent="0" algn="ctr">
              <a:buNone/>
            </a:pPr>
            <a:endParaRPr lang="tr-TR" sz="2800" b="1" dirty="0" smtClean="0">
              <a:latin typeface="Times New Roman" pitchFamily="18" charset="0"/>
              <a:cs typeface="Times New Roman" pitchFamily="18" charset="0"/>
            </a:endParaRPr>
          </a:p>
          <a:p>
            <a:pPr marL="82296" indent="0" algn="ctr">
              <a:buNone/>
            </a:pPr>
            <a:r>
              <a:rPr lang="tr-TR" sz="2800" b="1" dirty="0" smtClean="0">
                <a:latin typeface="Times New Roman" pitchFamily="18" charset="0"/>
                <a:cs typeface="Times New Roman" pitchFamily="18" charset="0"/>
              </a:rPr>
              <a:t>ÖZEL </a:t>
            </a:r>
            <a:r>
              <a:rPr lang="tr-TR" sz="2800" b="1" dirty="0">
                <a:latin typeface="Times New Roman" pitchFamily="18" charset="0"/>
                <a:cs typeface="Times New Roman" pitchFamily="18" charset="0"/>
              </a:rPr>
              <a:t>EĞİTİM HİZMETLERİ </a:t>
            </a:r>
            <a:r>
              <a:rPr lang="tr-TR" sz="2800" b="1" dirty="0" smtClean="0">
                <a:latin typeface="Times New Roman" pitchFamily="18" charset="0"/>
                <a:cs typeface="Times New Roman" pitchFamily="18" charset="0"/>
              </a:rPr>
              <a:t>BÖLÜMÜ</a:t>
            </a:r>
            <a:endParaRPr lang="tr-TR" dirty="0"/>
          </a:p>
          <a:p>
            <a:pPr marL="82296" indent="0" algn="ctr">
              <a:buNone/>
            </a:pPr>
            <a:endParaRPr lang="tr-TR" sz="2800" b="1" dirty="0" smtClean="0">
              <a:latin typeface="Times New Roman" pitchFamily="18" charset="0"/>
              <a:cs typeface="Times New Roman" pitchFamily="18" charset="0"/>
            </a:endParaRPr>
          </a:p>
          <a:p>
            <a:pPr marL="82296" indent="0" algn="ctr">
              <a:buNone/>
            </a:pPr>
            <a:r>
              <a:rPr lang="tr-TR" sz="2800" b="1" dirty="0" smtClean="0">
                <a:latin typeface="Times New Roman" pitchFamily="18" charset="0"/>
                <a:cs typeface="Times New Roman" pitchFamily="18" charset="0"/>
              </a:rPr>
              <a:t>2022</a:t>
            </a:r>
          </a:p>
          <a:p>
            <a:pPr marL="82296" indent="0" algn="ctr">
              <a:buNone/>
            </a:pPr>
            <a:endParaRPr lang="tr-TR" sz="2800" b="1" dirty="0">
              <a:latin typeface="Times New Roman" pitchFamily="18" charset="0"/>
              <a:cs typeface="Times New Roman" pitchFamily="18" charset="0"/>
            </a:endParaRPr>
          </a:p>
        </p:txBody>
      </p:sp>
      <p:pic>
        <p:nvPicPr>
          <p:cNvPr id="4" name="Picture 2" descr="MEB Logo ve Amblem (Milli Eğitim Bakanlığı) - meb.gov.tr Free Vector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602" y="188640"/>
            <a:ext cx="1603570" cy="16035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pc\Downloads\küçü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1" y="85579"/>
            <a:ext cx="1575055" cy="1603570"/>
          </a:xfrm>
          <a:prstGeom prst="rect">
            <a:avLst/>
          </a:prstGeom>
          <a:noFill/>
          <a:extLst>
            <a:ext uri="{909E8E84-426E-40DD-AFC4-6F175D3DCCD1}">
              <a14:hiddenFill xmlns:a14="http://schemas.microsoft.com/office/drawing/2010/main">
                <a:solidFill>
                  <a:srgbClr val="FFFFFF"/>
                </a:solidFill>
              </a14:hiddenFill>
            </a:ext>
          </a:extLst>
        </p:spPr>
      </p:pic>
      <p:sp>
        <p:nvSpPr>
          <p:cNvPr id="6" name="Başlık 5"/>
          <p:cNvSpPr>
            <a:spLocks noGrp="1"/>
          </p:cNvSpPr>
          <p:nvPr>
            <p:ph type="title"/>
          </p:nvPr>
        </p:nvSpPr>
        <p:spPr/>
        <p:txBody>
          <a:bodyPr/>
          <a:lstStyle/>
          <a:p>
            <a:endParaRPr lang="tr-TR" dirty="0"/>
          </a:p>
        </p:txBody>
      </p:sp>
    </p:spTree>
    <p:extLst>
      <p:ext uri="{BB962C8B-B14F-4D97-AF65-F5344CB8AC3E}">
        <p14:creationId xmlns:p14="http://schemas.microsoft.com/office/powerpoint/2010/main" val="3864620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Okul </a:t>
            </a:r>
            <a:r>
              <a:rPr lang="tr-TR" sz="3200" b="1" dirty="0"/>
              <a:t>yönetiminin inceleme isteği</a:t>
            </a:r>
          </a:p>
        </p:txBody>
      </p:sp>
      <p:sp>
        <p:nvSpPr>
          <p:cNvPr id="3" name="İçerik Yer Tutucusu 2"/>
          <p:cNvSpPr>
            <a:spLocks noGrp="1"/>
          </p:cNvSpPr>
          <p:nvPr>
            <p:ph idx="1"/>
          </p:nvPr>
        </p:nvSpPr>
        <p:spPr/>
        <p:txBody>
          <a:bodyPr>
            <a:normAutofit fontScale="85000" lnSpcReduction="10000"/>
          </a:bodyPr>
          <a:lstStyle/>
          <a:p>
            <a:pPr marL="82296" indent="0">
              <a:buNone/>
            </a:pPr>
            <a:r>
              <a:rPr lang="tr-TR" dirty="0" smtClean="0">
                <a:latin typeface="Times New Roman" pitchFamily="18" charset="0"/>
                <a:cs typeface="Times New Roman" pitchFamily="18" charset="0"/>
              </a:rPr>
              <a:t>1.DYS </a:t>
            </a:r>
            <a:r>
              <a:rPr lang="tr-TR" dirty="0">
                <a:latin typeface="Times New Roman" pitchFamily="18" charset="0"/>
                <a:cs typeface="Times New Roman" pitchFamily="18" charset="0"/>
              </a:rPr>
              <a:t>Randevu Talep </a:t>
            </a:r>
            <a:r>
              <a:rPr lang="tr-TR" dirty="0" smtClean="0">
                <a:latin typeface="Times New Roman" pitchFamily="18" charset="0"/>
                <a:cs typeface="Times New Roman" pitchFamily="18" charset="0"/>
              </a:rPr>
              <a:t> yazısı</a:t>
            </a:r>
          </a:p>
          <a:p>
            <a:pPr marL="82296" indent="0">
              <a:buNone/>
            </a:pPr>
            <a:r>
              <a:rPr lang="tr-TR" dirty="0" smtClean="0">
                <a:latin typeface="Times New Roman" pitchFamily="18" charset="0"/>
                <a:cs typeface="Times New Roman" pitchFamily="18" charset="0"/>
              </a:rPr>
              <a:t>2.</a:t>
            </a:r>
            <a:r>
              <a:rPr lang="tr-TR" b="1" dirty="0">
                <a:solidFill>
                  <a:prstClr val="black"/>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 </a:t>
            </a:r>
            <a:r>
              <a:rPr lang="tr-TR" dirty="0">
                <a:solidFill>
                  <a:prstClr val="black"/>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e-Rehberlik Modülünden Öğrenci Yönlendirme </a:t>
            </a:r>
            <a:r>
              <a:rPr lang="tr-TR" dirty="0" smtClean="0">
                <a:solidFill>
                  <a:prstClr val="black"/>
                </a:solidFill>
                <a:effectLst>
                  <a:outerShdw blurRad="50000" dist="30000" dir="5400000" algn="tl" rotWithShape="0">
                    <a:srgbClr val="000000">
                      <a:alpha val="30000"/>
                    </a:srgbClr>
                  </a:outerShdw>
                </a:effectLst>
                <a:latin typeface="Times New Roman" pitchFamily="18" charset="0"/>
                <a:ea typeface="+mj-ea"/>
                <a:cs typeface="Times New Roman" pitchFamily="18" charset="0"/>
              </a:rPr>
              <a:t>Formlarının gönderilmesi</a:t>
            </a:r>
          </a:p>
          <a:p>
            <a:pPr marL="82296" indent="0">
              <a:buNone/>
            </a:pPr>
            <a:r>
              <a:rPr lang="tr-TR" dirty="0" smtClean="0"/>
              <a:t>İlk </a:t>
            </a:r>
            <a:r>
              <a:rPr lang="tr-TR" dirty="0"/>
              <a:t>inceleme ve kademeler arası geçişte </a:t>
            </a:r>
            <a:r>
              <a:rPr lang="tr-TR" sz="2800" b="1" i="1" dirty="0"/>
              <a:t>«Eğitsel Değerlendirme İsteği Formu»(</a:t>
            </a:r>
            <a:r>
              <a:rPr lang="tr-TR" b="1" i="1" dirty="0"/>
              <a:t>ilk inceleme), </a:t>
            </a:r>
            <a:endParaRPr lang="tr-TR" b="1" i="1" dirty="0" smtClean="0"/>
          </a:p>
          <a:p>
            <a:pPr marL="82296" indent="0">
              <a:buNone/>
            </a:pPr>
            <a:r>
              <a:rPr lang="tr-TR" sz="2800" dirty="0" smtClean="0"/>
              <a:t>yeniden </a:t>
            </a:r>
            <a:r>
              <a:rPr lang="tr-TR" sz="2800" dirty="0"/>
              <a:t>incelemelerde </a:t>
            </a:r>
            <a:r>
              <a:rPr lang="tr-TR" sz="2800" b="1" dirty="0"/>
              <a:t>«Eğitsel Değerlendirme İsteği Formu» (yeniden inceleme</a:t>
            </a:r>
            <a:r>
              <a:rPr lang="tr-TR" sz="2800" b="1" dirty="0" smtClean="0"/>
              <a:t>)</a:t>
            </a:r>
          </a:p>
          <a:p>
            <a:pPr marL="82296" indent="0">
              <a:buNone/>
            </a:pPr>
            <a:endParaRPr lang="tr-TR" sz="2800" b="1" dirty="0"/>
          </a:p>
          <a:p>
            <a:pPr marL="82296" indent="0">
              <a:buNone/>
            </a:pPr>
            <a:r>
              <a:rPr lang="tr-TR" sz="2800" b="1" dirty="0" smtClean="0">
                <a:latin typeface="Times New Roman" pitchFamily="18" charset="0"/>
                <a:cs typeface="Times New Roman" pitchFamily="18" charset="0"/>
              </a:rPr>
              <a:t>Not</a:t>
            </a:r>
            <a:r>
              <a:rPr lang="tr-TR" sz="2800" dirty="0"/>
              <a:t>: e-Rehberlik Modülü üzerinden «Eğitsel Değerlendirme İsteği Formu»(ilk inceleme)formu gönderirken </a:t>
            </a:r>
            <a:r>
              <a:rPr lang="tr-TR" sz="2800" dirty="0" smtClean="0"/>
              <a:t>son sayfaya öğrencinin </a:t>
            </a:r>
            <a:r>
              <a:rPr lang="tr-TR" sz="2800" dirty="0"/>
              <a:t>T.C nosu </a:t>
            </a:r>
            <a:r>
              <a:rPr lang="tr-TR" sz="2800" dirty="0" smtClean="0"/>
              <a:t>ve velin telefonunun  </a:t>
            </a:r>
            <a:r>
              <a:rPr lang="tr-TR" sz="2800" dirty="0"/>
              <a:t>yazılması gerekiyor.</a:t>
            </a:r>
          </a:p>
          <a:p>
            <a:pPr marL="82296" indent="0">
              <a:buNone/>
            </a:pPr>
            <a:endParaRPr lang="tr-TR" dirty="0" smtClean="0"/>
          </a:p>
          <a:p>
            <a:pPr marL="596646" indent="-514350">
              <a:buAutoNum type="arabicPeriod"/>
            </a:pPr>
            <a:endParaRPr lang="tr-TR" dirty="0"/>
          </a:p>
        </p:txBody>
      </p:sp>
    </p:spTree>
    <p:extLst>
      <p:ext uri="{BB962C8B-B14F-4D97-AF65-F5344CB8AC3E}">
        <p14:creationId xmlns:p14="http://schemas.microsoft.com/office/powerpoint/2010/main" val="1099555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rgbClr val="000000"/>
                </a:solidFill>
                <a:latin typeface="Times New Roman"/>
              </a:rPr>
              <a:t>RAM’A GELİRKEN VELİNİN GETİRMESİ GEREKEN EVRAKLAR </a:t>
            </a:r>
            <a:endParaRPr lang="tr-TR" sz="2800" dirty="0"/>
          </a:p>
        </p:txBody>
      </p:sp>
      <p:sp>
        <p:nvSpPr>
          <p:cNvPr id="3" name="İçerik Yer Tutucusu 2"/>
          <p:cNvSpPr>
            <a:spLocks noGrp="1"/>
          </p:cNvSpPr>
          <p:nvPr>
            <p:ph idx="1"/>
          </p:nvPr>
        </p:nvSpPr>
        <p:spPr>
          <a:xfrm>
            <a:off x="1435608" y="1508720"/>
            <a:ext cx="7498080" cy="5160640"/>
          </a:xfrm>
        </p:spPr>
        <p:txBody>
          <a:bodyPr>
            <a:normAutofit fontScale="92500"/>
          </a:bodyPr>
          <a:lstStyle/>
          <a:p>
            <a:pPr marL="82296" indent="0">
              <a:buNone/>
            </a:pPr>
            <a:r>
              <a:rPr lang="tr-TR" dirty="0">
                <a:solidFill>
                  <a:srgbClr val="000000"/>
                </a:solidFill>
                <a:latin typeface="Times New Roman"/>
              </a:rPr>
              <a:t>1.Öğrencinin Nüfus Cüzdanı </a:t>
            </a:r>
          </a:p>
          <a:p>
            <a:pPr marL="82296" indent="0">
              <a:buNone/>
            </a:pPr>
            <a:r>
              <a:rPr lang="tr-TR" dirty="0">
                <a:solidFill>
                  <a:srgbClr val="000000"/>
                </a:solidFill>
                <a:latin typeface="Times New Roman"/>
              </a:rPr>
              <a:t>2.Velinin Nüfus Cüzdanı( Anne, Baba, Vasi(vasilik durumu varsa) dışında </a:t>
            </a:r>
            <a:r>
              <a:rPr lang="tr-TR" dirty="0" smtClean="0">
                <a:solidFill>
                  <a:srgbClr val="000000"/>
                </a:solidFill>
                <a:latin typeface="Times New Roman"/>
              </a:rPr>
              <a:t>kimse veli </a:t>
            </a:r>
            <a:r>
              <a:rPr lang="tr-TR" dirty="0">
                <a:solidFill>
                  <a:srgbClr val="000000"/>
                </a:solidFill>
                <a:latin typeface="Times New Roman"/>
              </a:rPr>
              <a:t>olarak kabul edilmez</a:t>
            </a:r>
            <a:r>
              <a:rPr lang="tr-TR" dirty="0" smtClean="0">
                <a:solidFill>
                  <a:srgbClr val="000000"/>
                </a:solidFill>
                <a:latin typeface="Times New Roman"/>
              </a:rPr>
              <a:t>.)</a:t>
            </a:r>
            <a:endParaRPr lang="tr-TR" dirty="0">
              <a:solidFill>
                <a:srgbClr val="000000"/>
              </a:solidFill>
              <a:latin typeface="Times New Roman"/>
            </a:endParaRPr>
          </a:p>
          <a:p>
            <a:pPr marL="82296" indent="0">
              <a:buNone/>
            </a:pPr>
            <a:r>
              <a:rPr lang="tr-TR" dirty="0" smtClean="0">
                <a:solidFill>
                  <a:srgbClr val="000000"/>
                </a:solidFill>
                <a:latin typeface="Times New Roman"/>
              </a:rPr>
              <a:t>3.Öğrencinin </a:t>
            </a:r>
            <a:r>
              <a:rPr lang="tr-TR" dirty="0">
                <a:solidFill>
                  <a:srgbClr val="000000"/>
                </a:solidFill>
                <a:latin typeface="Times New Roman"/>
              </a:rPr>
              <a:t>4 adet vesikalık fotoğrafı </a:t>
            </a:r>
          </a:p>
          <a:p>
            <a:pPr marL="82296" indent="0">
              <a:buNone/>
            </a:pPr>
            <a:r>
              <a:rPr lang="tr-TR" dirty="0">
                <a:solidFill>
                  <a:srgbClr val="000000"/>
                </a:solidFill>
                <a:latin typeface="Times New Roman"/>
              </a:rPr>
              <a:t>4.Anne Baba ayrılmış veya Vasi tayin edilmiş </a:t>
            </a:r>
            <a:r>
              <a:rPr lang="tr-TR" dirty="0" smtClean="0">
                <a:solidFill>
                  <a:srgbClr val="000000"/>
                </a:solidFill>
                <a:latin typeface="Times New Roman"/>
              </a:rPr>
              <a:t> </a:t>
            </a:r>
          </a:p>
          <a:p>
            <a:pPr marL="82296" indent="0">
              <a:buNone/>
            </a:pPr>
            <a:r>
              <a:rPr lang="tr-TR" dirty="0">
                <a:solidFill>
                  <a:srgbClr val="000000"/>
                </a:solidFill>
                <a:latin typeface="Times New Roman"/>
              </a:rPr>
              <a:t> </a:t>
            </a:r>
            <a:r>
              <a:rPr lang="tr-TR" dirty="0" smtClean="0">
                <a:solidFill>
                  <a:srgbClr val="000000"/>
                </a:solidFill>
                <a:latin typeface="Times New Roman"/>
              </a:rPr>
              <a:t>  ise</a:t>
            </a:r>
            <a:r>
              <a:rPr lang="tr-TR" dirty="0">
                <a:solidFill>
                  <a:srgbClr val="000000"/>
                </a:solidFill>
                <a:latin typeface="Times New Roman"/>
              </a:rPr>
              <a:t>; Mahkeme kararı, Vasi belgesi, </a:t>
            </a:r>
          </a:p>
          <a:p>
            <a:pPr marL="82296" indent="0">
              <a:buNone/>
            </a:pPr>
            <a:r>
              <a:rPr lang="tr-TR" dirty="0">
                <a:solidFill>
                  <a:srgbClr val="000000"/>
                </a:solidFill>
                <a:latin typeface="Times New Roman"/>
              </a:rPr>
              <a:t>5. Eğitsel Değerlendirme İsteği Formu, </a:t>
            </a:r>
          </a:p>
          <a:p>
            <a:pPr marL="82296" indent="0">
              <a:buNone/>
            </a:pPr>
            <a:r>
              <a:rPr lang="tr-TR" dirty="0">
                <a:solidFill>
                  <a:srgbClr val="000000"/>
                </a:solidFill>
                <a:latin typeface="Times New Roman"/>
              </a:rPr>
              <a:t>6. Sağlık Kurulu Raporu</a:t>
            </a:r>
            <a:r>
              <a:rPr lang="tr-TR" sz="3000" dirty="0">
                <a:solidFill>
                  <a:srgbClr val="000000"/>
                </a:solidFill>
                <a:latin typeface="Times New Roman"/>
              </a:rPr>
              <a:t>( Tıbbi bir tanısı varsa</a:t>
            </a:r>
            <a:r>
              <a:rPr lang="tr-TR" sz="3000" dirty="0" smtClean="0">
                <a:solidFill>
                  <a:srgbClr val="000000"/>
                </a:solidFill>
                <a:latin typeface="Times New Roman"/>
              </a:rPr>
              <a:t>)</a:t>
            </a:r>
          </a:p>
          <a:p>
            <a:pPr marL="82296" indent="0">
              <a:buNone/>
            </a:pPr>
            <a:endParaRPr lang="tr-TR" sz="3000" dirty="0">
              <a:solidFill>
                <a:srgbClr val="000000"/>
              </a:solidFill>
              <a:latin typeface="Times New Roman"/>
            </a:endParaRPr>
          </a:p>
          <a:p>
            <a:pPr marL="82296" indent="0">
              <a:buNone/>
            </a:pPr>
            <a:endParaRPr lang="tr-TR" sz="3000" dirty="0"/>
          </a:p>
        </p:txBody>
      </p:sp>
    </p:spTree>
    <p:extLst>
      <p:ext uri="{BB962C8B-B14F-4D97-AF65-F5344CB8AC3E}">
        <p14:creationId xmlns:p14="http://schemas.microsoft.com/office/powerpoint/2010/main" val="3982032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1642194"/>
          </a:xfrm>
        </p:spPr>
        <p:txBody>
          <a:bodyPr>
            <a:noAutofit/>
          </a:bodyPr>
          <a:lstStyle/>
          <a:p>
            <a:r>
              <a:rPr lang="tr-TR" sz="2600" b="1" dirty="0">
                <a:solidFill>
                  <a:schemeClr val="tx1"/>
                </a:solidFill>
                <a:latin typeface="Times New Roman" pitchFamily="18" charset="0"/>
                <a:cs typeface="Times New Roman" pitchFamily="18" charset="0"/>
              </a:rPr>
              <a:t>Eğitsel Değerlendirme veya </a:t>
            </a:r>
            <a:r>
              <a:rPr lang="tr-TR" sz="2600" b="1" dirty="0" smtClean="0">
                <a:solidFill>
                  <a:schemeClr val="tx1"/>
                </a:solidFill>
                <a:latin typeface="Times New Roman" pitchFamily="18" charset="0"/>
                <a:cs typeface="Times New Roman" pitchFamily="18" charset="0"/>
              </a:rPr>
              <a:t>Bireysel Gelişim </a:t>
            </a:r>
            <a:r>
              <a:rPr lang="tr-TR" sz="2600" b="1" dirty="0">
                <a:solidFill>
                  <a:schemeClr val="tx1"/>
                </a:solidFill>
                <a:latin typeface="Times New Roman" pitchFamily="18" charset="0"/>
                <a:cs typeface="Times New Roman" pitchFamily="18" charset="0"/>
              </a:rPr>
              <a:t>Raporları Veli Her İstediğinde </a:t>
            </a:r>
            <a:r>
              <a:rPr lang="tr-TR" sz="2600" b="1" dirty="0" smtClean="0">
                <a:solidFill>
                  <a:schemeClr val="tx1"/>
                </a:solidFill>
                <a:latin typeface="Times New Roman" pitchFamily="18" charset="0"/>
                <a:cs typeface="Times New Roman" pitchFamily="18" charset="0"/>
              </a:rPr>
              <a:t>Verilmeli Mi Öğretmen </a:t>
            </a:r>
            <a:r>
              <a:rPr lang="tr-TR" sz="2600" b="1" dirty="0">
                <a:solidFill>
                  <a:schemeClr val="tx1"/>
                </a:solidFill>
                <a:latin typeface="Times New Roman" pitchFamily="18" charset="0"/>
                <a:cs typeface="Times New Roman" pitchFamily="18" charset="0"/>
              </a:rPr>
              <a:t>Doldurmak Zorunda Mı? Bunun Yasal Bir Dayanağı Var mı?</a:t>
            </a:r>
          </a:p>
        </p:txBody>
      </p:sp>
      <p:sp>
        <p:nvSpPr>
          <p:cNvPr id="3" name="İçerik Yer Tutucusu 2"/>
          <p:cNvSpPr>
            <a:spLocks noGrp="1"/>
          </p:cNvSpPr>
          <p:nvPr>
            <p:ph idx="1"/>
          </p:nvPr>
        </p:nvSpPr>
        <p:spPr>
          <a:xfrm>
            <a:off x="1435608" y="2276872"/>
            <a:ext cx="7498080" cy="3971528"/>
          </a:xfrm>
        </p:spPr>
        <p:txBody>
          <a:bodyPr>
            <a:normAutofit lnSpcReduction="10000"/>
          </a:bodyPr>
          <a:lstStyle/>
          <a:p>
            <a:pPr marL="82296" indent="0" algn="just">
              <a:buNone/>
            </a:pPr>
            <a:r>
              <a:rPr lang="tr-TR" dirty="0" smtClean="0">
                <a:latin typeface="Times New Roman" pitchFamily="18" charset="0"/>
                <a:cs typeface="Times New Roman" pitchFamily="18" charset="0"/>
              </a:rPr>
              <a:t>Velinin </a:t>
            </a:r>
            <a:r>
              <a:rPr lang="tr-TR" dirty="0">
                <a:latin typeface="Times New Roman" pitchFamily="18" charset="0"/>
                <a:cs typeface="Times New Roman" pitchFamily="18" charset="0"/>
              </a:rPr>
              <a:t>talep etmesi halinde okul müdürlükleri kaynaştırma öğrencisine yönelik ´</a:t>
            </a:r>
            <a:r>
              <a:rPr lang="tr-TR" b="1" i="1" dirty="0">
                <a:latin typeface="Times New Roman" pitchFamily="18" charset="0"/>
                <a:cs typeface="Times New Roman" pitchFamily="18" charset="0"/>
              </a:rPr>
              <a:t>Bireysel Gelişim Raporu</a:t>
            </a:r>
            <a:r>
              <a:rPr lang="tr-TR" dirty="0">
                <a:latin typeface="Times New Roman" pitchFamily="18" charset="0"/>
                <a:cs typeface="Times New Roman" pitchFamily="18" charset="0"/>
              </a:rPr>
              <a:t>´ veya kaynaştırma eğitimine alınacak öğrenciye </a:t>
            </a:r>
            <a:r>
              <a:rPr lang="tr-TR" b="1" i="1" dirty="0">
                <a:latin typeface="Times New Roman" pitchFamily="18" charset="0"/>
                <a:cs typeface="Times New Roman" pitchFamily="18" charset="0"/>
              </a:rPr>
              <a:t>‘Eğitsel Değerlendirme Raporu’ </a:t>
            </a:r>
            <a:r>
              <a:rPr lang="tr-TR" dirty="0">
                <a:latin typeface="Times New Roman" pitchFamily="18" charset="0"/>
                <a:cs typeface="Times New Roman" pitchFamily="18" charset="0"/>
              </a:rPr>
              <a:t>doldurmak zorundadır. Velisinin talebi halinde en geç beş gün içerisinde veliye teslim </a:t>
            </a:r>
            <a:r>
              <a:rPr lang="tr-TR" dirty="0" smtClean="0">
                <a:latin typeface="Times New Roman" pitchFamily="18" charset="0"/>
                <a:cs typeface="Times New Roman" pitchFamily="18" charset="0"/>
              </a:rPr>
              <a:t>edilir. </a:t>
            </a:r>
            <a:r>
              <a:rPr lang="tr-TR" dirty="0">
                <a:latin typeface="Times New Roman" pitchFamily="18" charset="0"/>
                <a:cs typeface="Times New Roman" pitchFamily="18" charset="0"/>
              </a:rPr>
              <a:t>(Özel Eğitim </a:t>
            </a:r>
            <a:r>
              <a:rPr lang="tr-TR" dirty="0" smtClean="0">
                <a:latin typeface="Times New Roman" pitchFamily="18" charset="0"/>
                <a:cs typeface="Times New Roman" pitchFamily="18" charset="0"/>
              </a:rPr>
              <a:t>Hizmetleri Yönetmeliği Madde-11</a:t>
            </a:r>
            <a:r>
              <a:rPr lang="tr-TR" dirty="0">
                <a:latin typeface="Times New Roman" pitchFamily="18" charset="0"/>
                <a:cs typeface="Times New Roman" pitchFamily="18" charset="0"/>
              </a:rPr>
              <a:t>)</a:t>
            </a:r>
          </a:p>
        </p:txBody>
      </p:sp>
    </p:spTree>
    <p:extLst>
      <p:ext uri="{BB962C8B-B14F-4D97-AF65-F5344CB8AC3E}">
        <p14:creationId xmlns:p14="http://schemas.microsoft.com/office/powerpoint/2010/main" val="2910215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44624"/>
            <a:ext cx="7602048" cy="1728192"/>
          </a:xfrm>
        </p:spPr>
        <p:txBody>
          <a:bodyPr>
            <a:noAutofit/>
          </a:bodyPr>
          <a:lstStyle/>
          <a:p>
            <a:pPr algn="ctr"/>
            <a:r>
              <a:rPr lang="tr-TR" sz="3200" b="1" dirty="0">
                <a:solidFill>
                  <a:schemeClr val="tx1"/>
                </a:solidFill>
              </a:rPr>
              <a:t>Destek Eğitim İçin </a:t>
            </a:r>
            <a:r>
              <a:rPr lang="tr-TR" sz="3200" b="1" dirty="0" smtClean="0">
                <a:solidFill>
                  <a:schemeClr val="tx1"/>
                </a:solidFill>
              </a:rPr>
              <a:t>İstenilen Formlar; </a:t>
            </a:r>
            <a:br>
              <a:rPr lang="tr-TR" sz="3200" b="1" dirty="0" smtClean="0">
                <a:solidFill>
                  <a:schemeClr val="tx1"/>
                </a:solidFill>
              </a:rPr>
            </a:br>
            <a:r>
              <a:rPr lang="tr-TR" sz="3200" b="1" dirty="0" smtClean="0">
                <a:solidFill>
                  <a:schemeClr val="tx1"/>
                </a:solidFill>
              </a:rPr>
              <a:t>(</a:t>
            </a:r>
            <a:r>
              <a:rPr lang="tr-TR" sz="2400" b="1" i="1" u="sng" dirty="0" smtClean="0">
                <a:solidFill>
                  <a:schemeClr val="tx1"/>
                </a:solidFill>
              </a:rPr>
              <a:t>Eğitsel Değerlendirme / </a:t>
            </a:r>
            <a:r>
              <a:rPr lang="tr-TR" sz="2400" b="1" i="1" u="sng" dirty="0">
                <a:solidFill>
                  <a:schemeClr val="tx1"/>
                </a:solidFill>
              </a:rPr>
              <a:t>Bireysel Gelişim </a:t>
            </a:r>
            <a:r>
              <a:rPr lang="tr-TR" sz="2400" b="1" i="1" u="sng" dirty="0" smtClean="0">
                <a:solidFill>
                  <a:schemeClr val="tx1"/>
                </a:solidFill>
              </a:rPr>
              <a:t>Raporları)</a:t>
            </a:r>
            <a:br>
              <a:rPr lang="tr-TR" sz="2400" b="1" i="1" u="sng" dirty="0" smtClean="0">
                <a:solidFill>
                  <a:schemeClr val="tx1"/>
                </a:solidFill>
              </a:rPr>
            </a:br>
            <a:r>
              <a:rPr lang="tr-TR" sz="3200" b="1" dirty="0" smtClean="0">
                <a:solidFill>
                  <a:schemeClr val="tx1"/>
                </a:solidFill>
              </a:rPr>
              <a:t>Okul </a:t>
            </a:r>
            <a:r>
              <a:rPr lang="tr-TR" sz="3200" b="1" dirty="0">
                <a:solidFill>
                  <a:schemeClr val="tx1"/>
                </a:solidFill>
              </a:rPr>
              <a:t>Tarafından </a:t>
            </a:r>
            <a:r>
              <a:rPr lang="tr-TR" sz="3200" b="1" dirty="0" smtClean="0">
                <a:solidFill>
                  <a:schemeClr val="tx1"/>
                </a:solidFill>
              </a:rPr>
              <a:t>Kime Verilmelidir</a:t>
            </a:r>
            <a:r>
              <a:rPr lang="tr-TR" sz="3200" b="1" dirty="0">
                <a:solidFill>
                  <a:schemeClr val="tx1"/>
                </a:solidFill>
              </a:rPr>
              <a:t>?</a:t>
            </a:r>
          </a:p>
        </p:txBody>
      </p:sp>
      <p:sp>
        <p:nvSpPr>
          <p:cNvPr id="3" name="İçerik Yer Tutucusu 2"/>
          <p:cNvSpPr>
            <a:spLocks noGrp="1"/>
          </p:cNvSpPr>
          <p:nvPr>
            <p:ph idx="1"/>
          </p:nvPr>
        </p:nvSpPr>
        <p:spPr>
          <a:xfrm>
            <a:off x="1187624" y="1772816"/>
            <a:ext cx="7746064" cy="4475584"/>
          </a:xfrm>
        </p:spPr>
        <p:txBody>
          <a:bodyPr>
            <a:normAutofit/>
          </a:bodyPr>
          <a:lstStyle/>
          <a:p>
            <a:pPr marL="82296" indent="0" algn="just">
              <a:buNone/>
            </a:pPr>
            <a:r>
              <a:rPr lang="tr-TR" sz="3000" dirty="0" smtClean="0">
                <a:latin typeface="Times New Roman" pitchFamily="18" charset="0"/>
                <a:cs typeface="Times New Roman" pitchFamily="18" charset="0"/>
              </a:rPr>
              <a:t>Okul </a:t>
            </a:r>
            <a:r>
              <a:rPr lang="tr-TR" sz="3000" dirty="0">
                <a:latin typeface="Times New Roman" pitchFamily="18" charset="0"/>
                <a:cs typeface="Times New Roman" pitchFamily="18" charset="0"/>
              </a:rPr>
              <a:t>idaresi tarafından, </a:t>
            </a:r>
            <a:r>
              <a:rPr lang="tr-TR" sz="3000" b="1" i="1" dirty="0" smtClean="0">
                <a:latin typeface="Times New Roman" pitchFamily="18" charset="0"/>
                <a:cs typeface="Times New Roman" pitchFamily="18" charset="0"/>
              </a:rPr>
              <a:t>«Eğitsel Değerlendirme Formu» </a:t>
            </a:r>
            <a:r>
              <a:rPr lang="tr-TR" sz="3000" dirty="0">
                <a:latin typeface="Times New Roman" pitchFamily="18" charset="0"/>
                <a:cs typeface="Times New Roman" pitchFamily="18" charset="0"/>
              </a:rPr>
              <a:t>veya </a:t>
            </a:r>
            <a:r>
              <a:rPr lang="tr-TR" sz="3000" b="1" i="1" dirty="0" smtClean="0">
                <a:latin typeface="Times New Roman" pitchFamily="18" charset="0"/>
                <a:cs typeface="Times New Roman" pitchFamily="18" charset="0"/>
              </a:rPr>
              <a:t>«Bireysel </a:t>
            </a:r>
            <a:r>
              <a:rPr lang="tr-TR" sz="3000" b="1" i="1" dirty="0">
                <a:latin typeface="Times New Roman" pitchFamily="18" charset="0"/>
                <a:cs typeface="Times New Roman" pitchFamily="18" charset="0"/>
              </a:rPr>
              <a:t>Gelişim </a:t>
            </a:r>
            <a:r>
              <a:rPr lang="tr-TR" sz="3000" b="1" i="1" dirty="0" smtClean="0">
                <a:latin typeface="Times New Roman" pitchFamily="18" charset="0"/>
                <a:cs typeface="Times New Roman" pitchFamily="18" charset="0"/>
              </a:rPr>
              <a:t>Raporu» </a:t>
            </a:r>
            <a:r>
              <a:rPr lang="tr-TR" sz="3000" dirty="0">
                <a:latin typeface="Times New Roman" pitchFamily="18" charset="0"/>
                <a:cs typeface="Times New Roman" pitchFamily="18" charset="0"/>
              </a:rPr>
              <a:t>resmi yollarla rehberlik araştırma </a:t>
            </a:r>
            <a:r>
              <a:rPr lang="tr-TR" sz="3000" dirty="0" smtClean="0">
                <a:latin typeface="Times New Roman" pitchFamily="18" charset="0"/>
                <a:cs typeface="Times New Roman" pitchFamily="18" charset="0"/>
              </a:rPr>
              <a:t>merkezine gönderilir </a:t>
            </a:r>
            <a:r>
              <a:rPr lang="tr-TR" sz="3000" dirty="0">
                <a:latin typeface="Times New Roman" pitchFamily="18" charset="0"/>
                <a:cs typeface="Times New Roman" pitchFamily="18" charset="0"/>
              </a:rPr>
              <a:t>veya veliye elden imza karşılığında kapalı zarf içerisinde teslim edilir.</a:t>
            </a:r>
          </a:p>
        </p:txBody>
      </p:sp>
    </p:spTree>
    <p:extLst>
      <p:ext uri="{BB962C8B-B14F-4D97-AF65-F5344CB8AC3E}">
        <p14:creationId xmlns:p14="http://schemas.microsoft.com/office/powerpoint/2010/main" val="4057807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prstClr val="black"/>
                </a:solidFill>
              </a:rPr>
              <a:t>RAM’da Yapılacak Değerlendirmeye Öğrenciyi Başkası Getirebilir mi?</a:t>
            </a:r>
            <a:endParaRPr lang="tr-TR" dirty="0"/>
          </a:p>
        </p:txBody>
      </p:sp>
      <p:sp>
        <p:nvSpPr>
          <p:cNvPr id="3" name="İçerik Yer Tutucusu 2"/>
          <p:cNvSpPr>
            <a:spLocks noGrp="1"/>
          </p:cNvSpPr>
          <p:nvPr>
            <p:ph idx="1"/>
          </p:nvPr>
        </p:nvSpPr>
        <p:spPr/>
        <p:txBody>
          <a:bodyPr/>
          <a:lstStyle/>
          <a:p>
            <a:pPr marL="82296" lvl="0" indent="0">
              <a:buClr>
                <a:srgbClr val="3891A7"/>
              </a:buClr>
              <a:buNone/>
            </a:pPr>
            <a:r>
              <a:rPr lang="tr-TR" dirty="0">
                <a:solidFill>
                  <a:prstClr val="black"/>
                </a:solidFill>
                <a:latin typeface="Times New Roman" pitchFamily="18" charset="0"/>
                <a:cs typeface="Times New Roman" pitchFamily="18" charset="0"/>
              </a:rPr>
              <a:t>Hayır. İlgili yönetmelik gereği değerlendirme için veli veya vasisinin mutlaka yanında olması gerekir.  Aksi takdirde değerlendirme yapılamamaktadır.</a:t>
            </a:r>
          </a:p>
          <a:p>
            <a:pPr marL="82296" indent="0">
              <a:buNone/>
            </a:pPr>
            <a:endParaRPr lang="tr-TR" dirty="0"/>
          </a:p>
        </p:txBody>
      </p:sp>
    </p:spTree>
    <p:extLst>
      <p:ext uri="{BB962C8B-B14F-4D97-AF65-F5344CB8AC3E}">
        <p14:creationId xmlns:p14="http://schemas.microsoft.com/office/powerpoint/2010/main" val="1743112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chemeClr val="tx1"/>
                </a:solidFill>
                <a:latin typeface="Times New Roman" pitchFamily="18" charset="0"/>
                <a:cs typeface="Times New Roman" pitchFamily="18" charset="0"/>
              </a:rPr>
              <a:t>EĞİTSEL DEĞERLENDİRME SÜRECİ</a:t>
            </a:r>
          </a:p>
        </p:txBody>
      </p:sp>
      <p:sp>
        <p:nvSpPr>
          <p:cNvPr id="3" name="İçerik Yer Tutucusu 2"/>
          <p:cNvSpPr>
            <a:spLocks noGrp="1"/>
          </p:cNvSpPr>
          <p:nvPr>
            <p:ph idx="1"/>
          </p:nvPr>
        </p:nvSpPr>
        <p:spPr>
          <a:xfrm>
            <a:off x="1435608" y="1412776"/>
            <a:ext cx="7498080" cy="4800600"/>
          </a:xfrm>
        </p:spPr>
        <p:txBody>
          <a:bodyPr>
            <a:normAutofit fontScale="47500" lnSpcReduction="20000"/>
          </a:bodyPr>
          <a:lstStyle/>
          <a:p>
            <a:pPr marL="82296" indent="0">
              <a:buNone/>
            </a:pPr>
            <a:r>
              <a:rPr lang="tr-TR" b="1" dirty="0" smtClean="0"/>
              <a:t>RANDEVU </a:t>
            </a:r>
            <a:r>
              <a:rPr lang="tr-TR" b="1" dirty="0"/>
              <a:t>(RAMDEVU SİSTEMİ) SÜRECİ </a:t>
            </a:r>
          </a:p>
          <a:p>
            <a:pPr marL="82296" indent="0">
              <a:buNone/>
            </a:pPr>
            <a:r>
              <a:rPr lang="tr-TR" b="1" i="1" u="sng" dirty="0" smtClean="0"/>
              <a:t>STANDART </a:t>
            </a:r>
            <a:r>
              <a:rPr lang="tr-TR" b="1" i="1" u="sng" dirty="0"/>
              <a:t>TESTLER</a:t>
            </a:r>
          </a:p>
          <a:p>
            <a:pPr marL="82296" indent="0">
              <a:buNone/>
            </a:pPr>
            <a:r>
              <a:rPr lang="tr-TR" dirty="0"/>
              <a:t>WİSCR   (6-16 YAŞ OKUMA,YAZMA BİLEN,KONUŞMA SORUNU OLMAYAN BİREY)                          </a:t>
            </a:r>
          </a:p>
          <a:p>
            <a:pPr marL="82296" indent="0">
              <a:buNone/>
            </a:pPr>
            <a:r>
              <a:rPr lang="tr-TR" dirty="0"/>
              <a:t>STANDORT-BİNET ZEKA TESTİ,</a:t>
            </a:r>
          </a:p>
          <a:p>
            <a:pPr marL="82296" indent="0">
              <a:buNone/>
            </a:pPr>
            <a:r>
              <a:rPr lang="tr-TR" dirty="0"/>
              <a:t>ULUSLARARASI LEİTTER PERFORMANS TESTİ (SÖZEL OLMAYAN TEST)</a:t>
            </a:r>
          </a:p>
          <a:p>
            <a:pPr marL="82296" indent="0">
              <a:buNone/>
            </a:pPr>
            <a:r>
              <a:rPr lang="tr-TR" dirty="0"/>
              <a:t>ASİS (Anadolu-Sak Zeka Ölçeği)</a:t>
            </a:r>
          </a:p>
          <a:p>
            <a:pPr marL="82296" indent="0">
              <a:buNone/>
            </a:pPr>
            <a:endParaRPr lang="tr-TR" dirty="0"/>
          </a:p>
          <a:p>
            <a:pPr marL="82296" indent="0">
              <a:buNone/>
            </a:pPr>
            <a:r>
              <a:rPr lang="tr-TR" dirty="0"/>
              <a:t>Çocuklar İçin Özel Gereksinim Raporu (ÇÖZGER)</a:t>
            </a:r>
          </a:p>
          <a:p>
            <a:pPr marL="82296" indent="0">
              <a:buNone/>
            </a:pPr>
            <a:r>
              <a:rPr lang="tr-TR" dirty="0"/>
              <a:t>Erişkinler için Engellilik Sağlık Kurulu Raporu</a:t>
            </a:r>
          </a:p>
          <a:p>
            <a:pPr marL="82296" indent="0">
              <a:buNone/>
            </a:pPr>
            <a:r>
              <a:rPr lang="tr-TR" dirty="0"/>
              <a:t>(Destek Eğitim Kararı/Özel Eğitim Ve Rehabilitasyon Merkezi için)</a:t>
            </a:r>
          </a:p>
          <a:p>
            <a:pPr marL="82296" indent="0">
              <a:buNone/>
            </a:pPr>
            <a:r>
              <a:rPr lang="tr-TR" dirty="0"/>
              <a:t>Tek Hekim Durum Bildirir  Sağlık e-Raporu (Okul Kararı)</a:t>
            </a:r>
          </a:p>
          <a:p>
            <a:pPr marL="82296" indent="0">
              <a:buNone/>
            </a:pPr>
            <a:r>
              <a:rPr lang="tr-TR" dirty="0"/>
              <a:t>Durum Bildirir </a:t>
            </a:r>
            <a:r>
              <a:rPr lang="tr-TR" dirty="0" smtClean="0"/>
              <a:t>Sağlık </a:t>
            </a:r>
            <a:r>
              <a:rPr lang="tr-TR" dirty="0"/>
              <a:t>Kurulu </a:t>
            </a:r>
            <a:r>
              <a:rPr lang="tr-TR" dirty="0" smtClean="0"/>
              <a:t>e- </a:t>
            </a:r>
            <a:r>
              <a:rPr lang="tr-TR" dirty="0"/>
              <a:t>Raporu (Evde </a:t>
            </a:r>
            <a:r>
              <a:rPr lang="tr-TR" dirty="0" smtClean="0"/>
              <a:t>Eğitim-üç </a:t>
            </a:r>
            <a:r>
              <a:rPr lang="tr-TR" dirty="0"/>
              <a:t>hekim </a:t>
            </a:r>
            <a:r>
              <a:rPr lang="tr-TR" dirty="0" smtClean="0"/>
              <a:t>)</a:t>
            </a:r>
            <a:endParaRPr lang="tr-TR" dirty="0"/>
          </a:p>
          <a:p>
            <a:pPr marL="82296" indent="0">
              <a:buNone/>
            </a:pPr>
            <a:endParaRPr lang="tr-TR" dirty="0"/>
          </a:p>
          <a:p>
            <a:pPr marL="82296" indent="0">
              <a:buNone/>
            </a:pPr>
            <a:r>
              <a:rPr lang="tr-TR" dirty="0"/>
              <a:t>Eğitsel Değerlendirme İsteği Formu (Okul Gönderilir.)</a:t>
            </a:r>
          </a:p>
          <a:p>
            <a:pPr marL="82296" indent="0">
              <a:buNone/>
            </a:pPr>
            <a:r>
              <a:rPr lang="tr-TR" dirty="0"/>
              <a:t>Eğitsel Performans ,Yaşam becerileri, Davranışsal özellikleri, Veli görüşü (İnceleme yapan Özel Eğitim Öğretmeni görüş ve önerileri),</a:t>
            </a:r>
          </a:p>
          <a:p>
            <a:pPr marL="82296" indent="0">
              <a:buNone/>
            </a:pPr>
            <a:r>
              <a:rPr lang="tr-TR" dirty="0"/>
              <a:t>ÖZEL EĞİTİM DEĞERLENDİRME KURULU tarafından eğitsel tanılama yapılır.</a:t>
            </a:r>
          </a:p>
          <a:p>
            <a:pPr marL="82296" indent="0">
              <a:buNone/>
            </a:pPr>
            <a:endParaRPr lang="tr-TR" dirty="0"/>
          </a:p>
        </p:txBody>
      </p:sp>
    </p:spTree>
    <p:extLst>
      <p:ext uri="{BB962C8B-B14F-4D97-AF65-F5344CB8AC3E}">
        <p14:creationId xmlns:p14="http://schemas.microsoft.com/office/powerpoint/2010/main" val="12181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pic>
        <p:nvPicPr>
          <p:cNvPr id="4" name="Picture 2" descr="C:\Users\pc\Desktop\ram modülü\özel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8856984" cy="662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65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435608" y="1447800"/>
            <a:ext cx="7600888" cy="4800600"/>
          </a:xfrm>
        </p:spPr>
        <p:txBody>
          <a:bodyPr/>
          <a:lstStyle/>
          <a:p>
            <a:endParaRPr lang="tr-TR" dirty="0"/>
          </a:p>
        </p:txBody>
      </p:sp>
      <p:pic>
        <p:nvPicPr>
          <p:cNvPr id="4" name="Picture 2" descr="C:\Users\pc\Desktop\ram modülü\öz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05784"/>
            <a:ext cx="9144000" cy="553558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pc\Desktop\ram modülü\EE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682" y="404664"/>
            <a:ext cx="4027667" cy="7200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pc\Desktop\ram modülü\EEEE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07349" y="413696"/>
            <a:ext cx="4071221"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923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000" b="1" dirty="0" smtClean="0">
                <a:solidFill>
                  <a:schemeClr val="tx1"/>
                </a:solidFill>
              </a:rPr>
              <a:t>Okullardaki Yabancı Uyruklu Bireylerin İncelemesi RAM’larda Yapılabilir mi?</a:t>
            </a:r>
            <a:endParaRPr lang="tr-TR" sz="3000" b="1" dirty="0">
              <a:solidFill>
                <a:schemeClr val="tx1"/>
              </a:solidFill>
            </a:endParaRPr>
          </a:p>
        </p:txBody>
      </p:sp>
      <p:sp>
        <p:nvSpPr>
          <p:cNvPr id="3" name="İçerik Yer Tutucusu 2"/>
          <p:cNvSpPr>
            <a:spLocks noGrp="1"/>
          </p:cNvSpPr>
          <p:nvPr>
            <p:ph idx="1"/>
          </p:nvPr>
        </p:nvSpPr>
        <p:spPr>
          <a:xfrm>
            <a:off x="1331640" y="1447800"/>
            <a:ext cx="7632848" cy="4800600"/>
          </a:xfrm>
        </p:spPr>
        <p:txBody>
          <a:bodyPr>
            <a:normAutofit fontScale="85000" lnSpcReduction="10000"/>
          </a:bodyPr>
          <a:lstStyle/>
          <a:p>
            <a:pPr marL="82296" indent="0">
              <a:buNone/>
            </a:pPr>
            <a:endParaRPr lang="tr-TR" dirty="0" smtClean="0">
              <a:latin typeface="Times New Roman" pitchFamily="18" charset="0"/>
              <a:cs typeface="Times New Roman" pitchFamily="18" charset="0"/>
            </a:endParaRPr>
          </a:p>
          <a:p>
            <a:pPr marL="82296" indent="0">
              <a:buNone/>
            </a:pPr>
            <a:r>
              <a:rPr lang="tr-TR" dirty="0" smtClean="0">
                <a:latin typeface="Times New Roman" pitchFamily="18" charset="0"/>
                <a:cs typeface="Times New Roman" pitchFamily="18" charset="0"/>
              </a:rPr>
              <a:t>Türkiye’de </a:t>
            </a:r>
            <a:r>
              <a:rPr lang="tr-TR" dirty="0">
                <a:latin typeface="Times New Roman" pitchFamily="18" charset="0"/>
                <a:cs typeface="Times New Roman" pitchFamily="18" charset="0"/>
              </a:rPr>
              <a:t>eğitimine devam eden veya edecek olan</a:t>
            </a:r>
          </a:p>
          <a:p>
            <a:pPr marL="82296" indent="0">
              <a:buNone/>
            </a:pPr>
            <a:r>
              <a:rPr lang="tr-TR" dirty="0">
                <a:latin typeface="Times New Roman" pitchFamily="18" charset="0"/>
                <a:cs typeface="Times New Roman" pitchFamily="18" charset="0"/>
              </a:rPr>
              <a:t>yabancı uyruklu bireyler RAM’larda sunulan eğitsel</a:t>
            </a:r>
          </a:p>
          <a:p>
            <a:pPr marL="82296" indent="0">
              <a:buNone/>
            </a:pPr>
            <a:r>
              <a:rPr lang="tr-TR" dirty="0">
                <a:latin typeface="Times New Roman" pitchFamily="18" charset="0"/>
                <a:cs typeface="Times New Roman" pitchFamily="18" charset="0"/>
              </a:rPr>
              <a:t>değerlendirme ve tanılama hizmetlerinden yararlanır.</a:t>
            </a:r>
          </a:p>
          <a:p>
            <a:pPr marL="82296" indent="0">
              <a:buNone/>
            </a:pPr>
            <a:r>
              <a:rPr lang="tr-TR" dirty="0">
                <a:latin typeface="Times New Roman" pitchFamily="18" charset="0"/>
                <a:cs typeface="Times New Roman" pitchFamily="18" charset="0"/>
              </a:rPr>
              <a:t>Bu bireylerden, eğitsel değerlendirme ve tanılama</a:t>
            </a:r>
          </a:p>
          <a:p>
            <a:pPr marL="82296" indent="0">
              <a:buNone/>
            </a:pPr>
            <a:r>
              <a:rPr lang="tr-TR" dirty="0">
                <a:latin typeface="Times New Roman" pitchFamily="18" charset="0"/>
                <a:cs typeface="Times New Roman" pitchFamily="18" charset="0"/>
              </a:rPr>
              <a:t>sonucunda özel eğitim ihtiyacı olduğu </a:t>
            </a:r>
            <a:r>
              <a:rPr lang="tr-TR" dirty="0" smtClean="0">
                <a:latin typeface="Times New Roman" pitchFamily="18" charset="0"/>
                <a:cs typeface="Times New Roman" pitchFamily="18" charset="0"/>
              </a:rPr>
              <a:t>tespit edilenler</a:t>
            </a:r>
            <a:endParaRPr lang="tr-TR" dirty="0">
              <a:latin typeface="Times New Roman" pitchFamily="18" charset="0"/>
              <a:cs typeface="Times New Roman" pitchFamily="18" charset="0"/>
            </a:endParaRPr>
          </a:p>
          <a:p>
            <a:pPr marL="82296" indent="0">
              <a:buNone/>
            </a:pPr>
            <a:r>
              <a:rPr lang="tr-TR" dirty="0">
                <a:latin typeface="Times New Roman" pitchFamily="18" charset="0"/>
                <a:cs typeface="Times New Roman" pitchFamily="18" charset="0"/>
              </a:rPr>
              <a:t>için Özel Eğitim Değerlendirme Kurulu Raporu</a:t>
            </a:r>
          </a:p>
          <a:p>
            <a:pPr marL="82296" indent="0">
              <a:buNone/>
            </a:pPr>
            <a:r>
              <a:rPr lang="tr-TR" dirty="0">
                <a:latin typeface="Times New Roman" pitchFamily="18" charset="0"/>
                <a:cs typeface="Times New Roman" pitchFamily="18" charset="0"/>
              </a:rPr>
              <a:t>düzenlenir</a:t>
            </a:r>
            <a:r>
              <a:rPr lang="tr-TR" dirty="0" smtClean="0">
                <a:latin typeface="Times New Roman" pitchFamily="18" charset="0"/>
                <a:cs typeface="Times New Roman" pitchFamily="18" charset="0"/>
              </a:rPr>
              <a:t>.</a:t>
            </a:r>
          </a:p>
          <a:p>
            <a:pPr marL="82296" indent="0">
              <a:buNone/>
            </a:pPr>
            <a:r>
              <a:rPr lang="tr-TR" b="1" i="1" dirty="0">
                <a:latin typeface="Times New Roman" pitchFamily="18" charset="0"/>
                <a:cs typeface="Times New Roman" pitchFamily="18" charset="0"/>
              </a:rPr>
              <a:t>Not</a:t>
            </a:r>
            <a:r>
              <a:rPr lang="tr-TR" b="1" i="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Türkiye’de </a:t>
            </a:r>
            <a:r>
              <a:rPr lang="tr-TR" dirty="0">
                <a:latin typeface="Times New Roman" pitchFamily="18" charset="0"/>
                <a:cs typeface="Times New Roman" pitchFamily="18" charset="0"/>
              </a:rPr>
              <a:t>eğitimine devam eden </a:t>
            </a:r>
            <a:r>
              <a:rPr lang="tr-TR" dirty="0" smtClean="0">
                <a:latin typeface="Times New Roman" pitchFamily="18" charset="0"/>
                <a:cs typeface="Times New Roman" pitchFamily="18" charset="0"/>
              </a:rPr>
              <a:t> yabancı </a:t>
            </a:r>
            <a:r>
              <a:rPr lang="tr-TR" dirty="0">
                <a:latin typeface="Times New Roman" pitchFamily="18" charset="0"/>
                <a:cs typeface="Times New Roman" pitchFamily="18" charset="0"/>
              </a:rPr>
              <a:t>uyruklu </a:t>
            </a:r>
            <a:r>
              <a:rPr lang="tr-TR" dirty="0" smtClean="0">
                <a:latin typeface="Times New Roman" pitchFamily="18" charset="0"/>
                <a:cs typeface="Times New Roman" pitchFamily="18" charset="0"/>
              </a:rPr>
              <a:t>öğrencilere resmi tedbir kararı(okul kararı) alınır. Destek eğitim kararı alınmaz.</a:t>
            </a:r>
          </a:p>
          <a:p>
            <a:pPr marL="82296"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044942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274638"/>
            <a:ext cx="7602048" cy="1570186"/>
          </a:xfrm>
        </p:spPr>
        <p:txBody>
          <a:bodyPr>
            <a:noAutofit/>
          </a:bodyPr>
          <a:lstStyle/>
          <a:p>
            <a:pPr algn="ctr"/>
            <a:r>
              <a:rPr lang="tr-TR" sz="2600" b="1" dirty="0">
                <a:solidFill>
                  <a:schemeClr val="tx1"/>
                </a:solidFill>
                <a:latin typeface="Times New Roman" pitchFamily="18" charset="0"/>
                <a:cs typeface="Times New Roman" pitchFamily="18" charset="0"/>
              </a:rPr>
              <a:t>E-okul Sisteminde Öğrenci İle </a:t>
            </a:r>
            <a:r>
              <a:rPr lang="tr-TR" sz="2600" b="1" dirty="0" smtClean="0">
                <a:solidFill>
                  <a:schemeClr val="tx1"/>
                </a:solidFill>
                <a:latin typeface="Times New Roman" pitchFamily="18" charset="0"/>
                <a:cs typeface="Times New Roman" pitchFamily="18" charset="0"/>
              </a:rPr>
              <a:t>İlgili Sistem </a:t>
            </a:r>
            <a:r>
              <a:rPr lang="tr-TR" sz="2600" b="1" dirty="0">
                <a:solidFill>
                  <a:schemeClr val="tx1"/>
                </a:solidFill>
                <a:latin typeface="Times New Roman" pitchFamily="18" charset="0"/>
                <a:cs typeface="Times New Roman" pitchFamily="18" charset="0"/>
              </a:rPr>
              <a:t>Uyarı Veriyorsa (</a:t>
            </a:r>
            <a:r>
              <a:rPr lang="tr-TR" sz="2600" b="1" dirty="0" smtClean="0">
                <a:solidFill>
                  <a:schemeClr val="tx1"/>
                </a:solidFill>
                <a:latin typeface="Times New Roman" pitchFamily="18" charset="0"/>
                <a:cs typeface="Times New Roman" pitchFamily="18" charset="0"/>
              </a:rPr>
              <a:t>RAM rapor </a:t>
            </a:r>
            <a:r>
              <a:rPr lang="tr-TR" sz="2600" b="1" dirty="0">
                <a:solidFill>
                  <a:schemeClr val="tx1"/>
                </a:solidFill>
                <a:latin typeface="Times New Roman" pitchFamily="18" charset="0"/>
                <a:cs typeface="Times New Roman" pitchFamily="18" charset="0"/>
              </a:rPr>
              <a:t>sınıf kademesi ile </a:t>
            </a:r>
            <a:r>
              <a:rPr lang="tr-TR" sz="2600" b="1" dirty="0" smtClean="0">
                <a:solidFill>
                  <a:schemeClr val="tx1"/>
                </a:solidFill>
                <a:latin typeface="Times New Roman" pitchFamily="18" charset="0"/>
                <a:cs typeface="Times New Roman" pitchFamily="18" charset="0"/>
              </a:rPr>
              <a:t>e-okul sınıfı </a:t>
            </a:r>
            <a:r>
              <a:rPr lang="tr-TR" sz="2600" b="1" dirty="0">
                <a:solidFill>
                  <a:schemeClr val="tx1"/>
                </a:solidFill>
                <a:latin typeface="Times New Roman" pitchFamily="18" charset="0"/>
                <a:cs typeface="Times New Roman" pitchFamily="18" charset="0"/>
              </a:rPr>
              <a:t>kademesi farklıdır.) </a:t>
            </a:r>
            <a:r>
              <a:rPr lang="tr-TR" sz="2600" b="1" dirty="0" smtClean="0">
                <a:solidFill>
                  <a:schemeClr val="tx1"/>
                </a:solidFill>
                <a:latin typeface="Times New Roman" pitchFamily="18" charset="0"/>
                <a:cs typeface="Times New Roman" pitchFamily="18" charset="0"/>
              </a:rPr>
              <a:t>Ne Yapılmalıdır</a:t>
            </a:r>
            <a:r>
              <a:rPr lang="tr-TR" sz="2600" b="1" dirty="0">
                <a:solidFill>
                  <a:schemeClr val="tx1"/>
                </a:solidFill>
                <a:latin typeface="Times New Roman" pitchFamily="18" charset="0"/>
                <a:cs typeface="Times New Roman" pitchFamily="18" charset="0"/>
              </a:rPr>
              <a:t>?</a:t>
            </a:r>
          </a:p>
        </p:txBody>
      </p:sp>
      <p:sp>
        <p:nvSpPr>
          <p:cNvPr id="3" name="İçerik Yer Tutucusu 2"/>
          <p:cNvSpPr>
            <a:spLocks noGrp="1"/>
          </p:cNvSpPr>
          <p:nvPr>
            <p:ph idx="1"/>
          </p:nvPr>
        </p:nvSpPr>
        <p:spPr>
          <a:xfrm>
            <a:off x="1259632" y="1772816"/>
            <a:ext cx="7884368" cy="4475584"/>
          </a:xfrm>
        </p:spPr>
        <p:txBody>
          <a:bodyPr>
            <a:normAutofit/>
          </a:bodyPr>
          <a:lstStyle/>
          <a:p>
            <a:pPr marL="82296" indent="0">
              <a:buNone/>
            </a:pPr>
            <a:endParaRPr lang="tr-TR" dirty="0" smtClean="0"/>
          </a:p>
          <a:p>
            <a:pPr marL="82296" indent="0" algn="just">
              <a:buNone/>
            </a:pPr>
            <a:r>
              <a:rPr lang="tr-TR" sz="3100" dirty="0" smtClean="0"/>
              <a:t>Veli </a:t>
            </a:r>
            <a:r>
              <a:rPr lang="tr-TR" sz="3100" dirty="0"/>
              <a:t>bilgilendirmesi yapılıp öğrencinin tekrar </a:t>
            </a:r>
            <a:r>
              <a:rPr lang="tr-TR" sz="3100" dirty="0" smtClean="0"/>
              <a:t>RAM’a yönlendirilip değerlendirilmesi sağlanır</a:t>
            </a:r>
            <a:r>
              <a:rPr lang="tr-TR" sz="3100" dirty="0"/>
              <a:t>. Çünkü </a:t>
            </a:r>
            <a:r>
              <a:rPr lang="tr-TR" sz="3100" dirty="0" smtClean="0"/>
              <a:t>resmi tedbirler </a:t>
            </a:r>
            <a:r>
              <a:rPr lang="tr-TR" sz="3100" dirty="0"/>
              <a:t>her kademe geçişinde </a:t>
            </a:r>
            <a:r>
              <a:rPr lang="tr-TR" sz="3100" dirty="0" smtClean="0"/>
              <a:t>yenilenmek durumundadır</a:t>
            </a:r>
            <a:r>
              <a:rPr lang="tr-TR" sz="3100" dirty="0"/>
              <a:t>. </a:t>
            </a:r>
            <a:r>
              <a:rPr lang="tr-TR" sz="3100" dirty="0" smtClean="0"/>
              <a:t>Bu şekilde sistemde </a:t>
            </a:r>
            <a:r>
              <a:rPr lang="tr-TR" sz="3100" dirty="0"/>
              <a:t>uyarı </a:t>
            </a:r>
            <a:r>
              <a:rPr lang="tr-TR" sz="3100" dirty="0" smtClean="0"/>
              <a:t>verilen öğrenciler </a:t>
            </a:r>
            <a:r>
              <a:rPr lang="tr-TR" sz="3100" dirty="0"/>
              <a:t>bulunduğu kademede özel </a:t>
            </a:r>
            <a:r>
              <a:rPr lang="tr-TR" sz="3100" dirty="0" smtClean="0"/>
              <a:t>eğitim gerektiren </a:t>
            </a:r>
            <a:r>
              <a:rPr lang="tr-TR" sz="3100" dirty="0"/>
              <a:t>birey (kaynaştırma) </a:t>
            </a:r>
            <a:r>
              <a:rPr lang="tr-TR" sz="3100" dirty="0" smtClean="0"/>
              <a:t>kapsamında değerlendirilemez</a:t>
            </a:r>
            <a:r>
              <a:rPr lang="tr-TR" sz="3100" dirty="0"/>
              <a:t>.</a:t>
            </a:r>
          </a:p>
        </p:txBody>
      </p:sp>
    </p:spTree>
    <p:extLst>
      <p:ext uri="{BB962C8B-B14F-4D97-AF65-F5344CB8AC3E}">
        <p14:creationId xmlns:p14="http://schemas.microsoft.com/office/powerpoint/2010/main" val="2669500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850106"/>
          </a:xfrm>
        </p:spPr>
        <p:txBody>
          <a:bodyPr>
            <a:normAutofit/>
          </a:bodyPr>
          <a:lstStyle/>
          <a:p>
            <a:r>
              <a:rPr lang="tr-TR" sz="2800" b="1" dirty="0">
                <a:solidFill>
                  <a:schemeClr val="tx1"/>
                </a:solidFill>
              </a:rPr>
              <a:t>Rehberlik ve Araştırma </a:t>
            </a:r>
            <a:r>
              <a:rPr lang="tr-TR" sz="2800" b="1" dirty="0" smtClean="0">
                <a:solidFill>
                  <a:schemeClr val="tx1"/>
                </a:solidFill>
              </a:rPr>
              <a:t>Merkezi Nedir</a:t>
            </a:r>
            <a:r>
              <a:rPr lang="tr-TR" sz="2800" b="1" dirty="0">
                <a:solidFill>
                  <a:schemeClr val="tx1"/>
                </a:solidFill>
              </a:rPr>
              <a:t>?</a:t>
            </a:r>
          </a:p>
        </p:txBody>
      </p:sp>
      <p:sp>
        <p:nvSpPr>
          <p:cNvPr id="3" name="İçerik Yer Tutucusu 2"/>
          <p:cNvSpPr>
            <a:spLocks noGrp="1"/>
          </p:cNvSpPr>
          <p:nvPr>
            <p:ph idx="1"/>
          </p:nvPr>
        </p:nvSpPr>
        <p:spPr>
          <a:xfrm>
            <a:off x="1259632" y="1124744"/>
            <a:ext cx="7674056" cy="5123656"/>
          </a:xfrm>
        </p:spPr>
        <p:txBody>
          <a:bodyPr>
            <a:normAutofit/>
          </a:bodyPr>
          <a:lstStyle/>
          <a:p>
            <a:pPr marL="82296" indent="0" algn="just">
              <a:buNone/>
            </a:pPr>
            <a:r>
              <a:rPr lang="tr-TR" sz="3000" dirty="0" smtClean="0">
                <a:latin typeface="Times New Roman" pitchFamily="18" charset="0"/>
                <a:cs typeface="Times New Roman" pitchFamily="18" charset="0"/>
              </a:rPr>
              <a:t>Rehberlik </a:t>
            </a:r>
            <a:r>
              <a:rPr lang="tr-TR" sz="3000" dirty="0">
                <a:latin typeface="Times New Roman" pitchFamily="18" charset="0"/>
                <a:cs typeface="Times New Roman" pitchFamily="18" charset="0"/>
              </a:rPr>
              <a:t>hizmetleri ile özel eğitim </a:t>
            </a:r>
            <a:r>
              <a:rPr lang="tr-TR" sz="3000" dirty="0" smtClean="0">
                <a:latin typeface="Times New Roman" pitchFamily="18" charset="0"/>
                <a:cs typeface="Times New Roman" pitchFamily="18" charset="0"/>
              </a:rPr>
              <a:t>hizmetlerini</a:t>
            </a:r>
          </a:p>
          <a:p>
            <a:pPr marL="82296" indent="0" algn="just">
              <a:buNone/>
            </a:pPr>
            <a:r>
              <a:rPr lang="tr-TR" sz="3000" dirty="0" smtClean="0">
                <a:latin typeface="Times New Roman" pitchFamily="18" charset="0"/>
                <a:cs typeface="Times New Roman" pitchFamily="18" charset="0"/>
              </a:rPr>
              <a:t>planlayarak hizmetlerin koordineli bir şekilde</a:t>
            </a:r>
          </a:p>
          <a:p>
            <a:pPr marL="82296" indent="0" algn="just">
              <a:buNone/>
            </a:pPr>
            <a:r>
              <a:rPr lang="tr-TR" sz="3000" dirty="0" smtClean="0">
                <a:latin typeface="Times New Roman" pitchFamily="18" charset="0"/>
                <a:cs typeface="Times New Roman" pitchFamily="18" charset="0"/>
              </a:rPr>
              <a:t>yürütülmesini sağlayan kurumdur.</a:t>
            </a:r>
          </a:p>
          <a:p>
            <a:pPr marL="82296" indent="0" algn="just">
              <a:buNone/>
            </a:pPr>
            <a:r>
              <a:rPr lang="tr-TR" sz="3000" dirty="0" smtClean="0">
                <a:latin typeface="Times New Roman" pitchFamily="18" charset="0"/>
                <a:cs typeface="Times New Roman" pitchFamily="18" charset="0"/>
              </a:rPr>
              <a:t>Milli Eğitim Bakanlığına </a:t>
            </a:r>
            <a:r>
              <a:rPr lang="tr-TR" sz="3000" dirty="0">
                <a:latin typeface="Times New Roman" pitchFamily="18" charset="0"/>
                <a:cs typeface="Times New Roman" pitchFamily="18" charset="0"/>
              </a:rPr>
              <a:t>bağlı olarak çalışan Rehberlik ve </a:t>
            </a:r>
            <a:r>
              <a:rPr lang="tr-TR" sz="3000" dirty="0" smtClean="0">
                <a:latin typeface="Times New Roman" pitchFamily="18" charset="0"/>
                <a:cs typeface="Times New Roman" pitchFamily="18" charset="0"/>
              </a:rPr>
              <a:t>Araştırma Merkezlerinde </a:t>
            </a:r>
            <a:r>
              <a:rPr lang="tr-TR" sz="3000" dirty="0">
                <a:latin typeface="Times New Roman" pitchFamily="18" charset="0"/>
                <a:cs typeface="Times New Roman" pitchFamily="18" charset="0"/>
              </a:rPr>
              <a:t>sunulan hizmetler ücretsiz </a:t>
            </a:r>
            <a:r>
              <a:rPr lang="tr-TR" sz="3000" dirty="0" smtClean="0">
                <a:latin typeface="Times New Roman" pitchFamily="18" charset="0"/>
                <a:cs typeface="Times New Roman" pitchFamily="18" charset="0"/>
              </a:rPr>
              <a:t>olup bakanlığa </a:t>
            </a:r>
            <a:r>
              <a:rPr lang="tr-TR" sz="3000" dirty="0">
                <a:latin typeface="Times New Roman" pitchFamily="18" charset="0"/>
                <a:cs typeface="Times New Roman" pitchFamily="18" charset="0"/>
              </a:rPr>
              <a:t>bağlı </a:t>
            </a:r>
            <a:r>
              <a:rPr lang="tr-TR" sz="3000" dirty="0" smtClean="0">
                <a:latin typeface="Times New Roman" pitchFamily="18" charset="0"/>
                <a:cs typeface="Times New Roman" pitchFamily="18" charset="0"/>
              </a:rPr>
              <a:t>randevu </a:t>
            </a:r>
            <a:r>
              <a:rPr lang="tr-TR" sz="3000" dirty="0">
                <a:latin typeface="Times New Roman" pitchFamily="18" charset="0"/>
                <a:cs typeface="Times New Roman" pitchFamily="18" charset="0"/>
              </a:rPr>
              <a:t>sistemi ile çalışmaktadırlar</a:t>
            </a:r>
            <a:r>
              <a:rPr lang="tr-TR" sz="3000" dirty="0" smtClean="0">
                <a:latin typeface="Times New Roman" pitchFamily="18" charset="0"/>
                <a:cs typeface="Times New Roman" pitchFamily="18" charset="0"/>
              </a:rPr>
              <a:t>.</a:t>
            </a:r>
          </a:p>
          <a:p>
            <a:pPr marL="82296" indent="0" algn="just">
              <a:buNone/>
            </a:pPr>
            <a:endParaRPr lang="tr-TR" sz="3000" dirty="0">
              <a:latin typeface="Times New Roman" pitchFamily="18" charset="0"/>
              <a:cs typeface="Times New Roman" pitchFamily="18" charset="0"/>
            </a:endParaRPr>
          </a:p>
        </p:txBody>
      </p:sp>
    </p:spTree>
    <p:extLst>
      <p:ext uri="{BB962C8B-B14F-4D97-AF65-F5344CB8AC3E}">
        <p14:creationId xmlns:p14="http://schemas.microsoft.com/office/powerpoint/2010/main" val="1885428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a:solidFill>
                  <a:schemeClr val="tx1"/>
                </a:solidFill>
              </a:rPr>
              <a:t>Özel Eğitim de Erken Çocukluk</a:t>
            </a:r>
            <a:br>
              <a:rPr lang="tr-TR" sz="3200" b="1" dirty="0">
                <a:solidFill>
                  <a:schemeClr val="tx1"/>
                </a:solidFill>
              </a:rPr>
            </a:br>
            <a:r>
              <a:rPr lang="tr-TR" sz="3200" b="1" dirty="0">
                <a:solidFill>
                  <a:schemeClr val="tx1"/>
                </a:solidFill>
              </a:rPr>
              <a:t>Eğitimi nedir?</a:t>
            </a:r>
          </a:p>
        </p:txBody>
      </p:sp>
      <p:sp>
        <p:nvSpPr>
          <p:cNvPr id="3" name="İçerik Yer Tutucusu 2"/>
          <p:cNvSpPr>
            <a:spLocks noGrp="1"/>
          </p:cNvSpPr>
          <p:nvPr>
            <p:ph idx="1"/>
          </p:nvPr>
        </p:nvSpPr>
        <p:spPr/>
        <p:txBody>
          <a:bodyPr>
            <a:normAutofit/>
          </a:bodyPr>
          <a:lstStyle/>
          <a:p>
            <a:pPr marL="82296" indent="0">
              <a:buNone/>
            </a:pPr>
            <a:endParaRPr lang="tr-TR" dirty="0" smtClean="0"/>
          </a:p>
          <a:p>
            <a:pPr marL="82296" indent="0" algn="just">
              <a:buNone/>
            </a:pPr>
            <a:r>
              <a:rPr lang="tr-TR" dirty="0" smtClean="0"/>
              <a:t>0-36 </a:t>
            </a:r>
            <a:r>
              <a:rPr lang="tr-TR" dirty="0"/>
              <a:t>aylık özel eğitim ihtiyacı olan çocuklar için </a:t>
            </a:r>
            <a:r>
              <a:rPr lang="tr-TR" dirty="0" smtClean="0"/>
              <a:t>erken çocukluk </a:t>
            </a:r>
            <a:r>
              <a:rPr lang="tr-TR" dirty="0"/>
              <a:t>dönemi eğitim hizmetleri il veya ilçe </a:t>
            </a:r>
            <a:r>
              <a:rPr lang="tr-TR" dirty="0" smtClean="0"/>
              <a:t>özel eğitim </a:t>
            </a:r>
            <a:r>
              <a:rPr lang="tr-TR" dirty="0"/>
              <a:t>hizmetleri kurul kararı ile özel eğitim </a:t>
            </a:r>
            <a:r>
              <a:rPr lang="tr-TR" dirty="0" smtClean="0"/>
              <a:t>okulları, okul </a:t>
            </a:r>
            <a:r>
              <a:rPr lang="tr-TR" dirty="0"/>
              <a:t>öncesi eğitim kurumları, bünyesinde ana </a:t>
            </a:r>
            <a:r>
              <a:rPr lang="tr-TR" dirty="0" smtClean="0"/>
              <a:t>sınıfı bulunan </a:t>
            </a:r>
            <a:r>
              <a:rPr lang="tr-TR" dirty="0"/>
              <a:t>eğitim kurumları ile çocuk ve </a:t>
            </a:r>
            <a:r>
              <a:rPr lang="tr-TR" dirty="0" smtClean="0"/>
              <a:t>ailenin ihtiyaçları </a:t>
            </a:r>
            <a:r>
              <a:rPr lang="tr-TR" dirty="0"/>
              <a:t>doğrultusunda evlerde de yürütülür.</a:t>
            </a:r>
          </a:p>
        </p:txBody>
      </p:sp>
    </p:spTree>
    <p:extLst>
      <p:ext uri="{BB962C8B-B14F-4D97-AF65-F5344CB8AC3E}">
        <p14:creationId xmlns:p14="http://schemas.microsoft.com/office/powerpoint/2010/main" val="3682524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274638"/>
            <a:ext cx="7812360" cy="1354162"/>
          </a:xfrm>
        </p:spPr>
        <p:txBody>
          <a:bodyPr>
            <a:noAutofit/>
          </a:bodyPr>
          <a:lstStyle/>
          <a:p>
            <a:pPr algn="ctr"/>
            <a:r>
              <a:rPr lang="tr-TR" sz="3200" b="1" dirty="0" smtClean="0">
                <a:solidFill>
                  <a:schemeClr val="tx1"/>
                </a:solidFill>
              </a:rPr>
              <a:t>Özel Eğitim Gerektiren Bireylerin</a:t>
            </a:r>
            <a:br>
              <a:rPr lang="tr-TR" sz="3200" b="1" dirty="0" smtClean="0">
                <a:solidFill>
                  <a:schemeClr val="tx1"/>
                </a:solidFill>
              </a:rPr>
            </a:br>
            <a:r>
              <a:rPr lang="tr-TR" sz="3200" b="1" dirty="0" smtClean="0">
                <a:solidFill>
                  <a:schemeClr val="tx1"/>
                </a:solidFill>
              </a:rPr>
              <a:t>Okul Öncesi Eğitimi Zorunlu mudur?</a:t>
            </a:r>
            <a:endParaRPr lang="tr-TR" sz="3200" b="1" dirty="0">
              <a:solidFill>
                <a:schemeClr val="tx1"/>
              </a:solidFill>
            </a:endParaRPr>
          </a:p>
        </p:txBody>
      </p:sp>
      <p:sp>
        <p:nvSpPr>
          <p:cNvPr id="3" name="İçerik Yer Tutucusu 2"/>
          <p:cNvSpPr>
            <a:spLocks noGrp="1"/>
          </p:cNvSpPr>
          <p:nvPr>
            <p:ph idx="1"/>
          </p:nvPr>
        </p:nvSpPr>
        <p:spPr/>
        <p:txBody>
          <a:bodyPr/>
          <a:lstStyle/>
          <a:p>
            <a:pPr marL="82296" indent="0">
              <a:buNone/>
            </a:pPr>
            <a:endParaRPr lang="tr-TR" dirty="0" smtClean="0"/>
          </a:p>
          <a:p>
            <a:pPr marL="82296" indent="0">
              <a:buNone/>
            </a:pPr>
            <a:r>
              <a:rPr lang="tr-TR" dirty="0" smtClean="0"/>
              <a:t>Evet </a:t>
            </a:r>
            <a:r>
              <a:rPr lang="tr-TR" dirty="0"/>
              <a:t>zorunludur. Anaokulu ve uygulama </a:t>
            </a:r>
            <a:r>
              <a:rPr lang="tr-TR" dirty="0" smtClean="0"/>
              <a:t>sınıflarına, kayıtların </a:t>
            </a:r>
            <a:r>
              <a:rPr lang="tr-TR" dirty="0"/>
              <a:t>yapıldığı yılın eylül ayı sonu itibarıyla 36 </a:t>
            </a:r>
            <a:r>
              <a:rPr lang="tr-TR" dirty="0" smtClean="0"/>
              <a:t>ayını tamamlayan </a:t>
            </a:r>
            <a:r>
              <a:rPr lang="tr-TR" dirty="0"/>
              <a:t>ve 66 ayını doldurmayan çocukların </a:t>
            </a:r>
            <a:r>
              <a:rPr lang="tr-TR" dirty="0" smtClean="0"/>
              <a:t>kaydı yapılır</a:t>
            </a:r>
            <a:r>
              <a:rPr lang="tr-TR" dirty="0"/>
              <a:t>.</a:t>
            </a:r>
          </a:p>
        </p:txBody>
      </p:sp>
    </p:spTree>
    <p:extLst>
      <p:ext uri="{BB962C8B-B14F-4D97-AF65-F5344CB8AC3E}">
        <p14:creationId xmlns:p14="http://schemas.microsoft.com/office/powerpoint/2010/main" val="2167346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smtClean="0">
                <a:solidFill>
                  <a:schemeClr val="tx1"/>
                </a:solidFill>
                <a:latin typeface="Times New Roman" pitchFamily="18" charset="0"/>
                <a:cs typeface="Times New Roman" pitchFamily="18" charset="0"/>
              </a:rPr>
              <a:t>Yasal  Düzenlemeler</a:t>
            </a:r>
            <a:endParaRPr lang="tr-TR" sz="3600"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70000" lnSpcReduction="20000"/>
          </a:bodyPr>
          <a:lstStyle/>
          <a:p>
            <a:pPr marL="82296" indent="0" algn="just">
              <a:buNone/>
            </a:pPr>
            <a:r>
              <a:rPr lang="tr-TR" sz="3400" dirty="0">
                <a:latin typeface="Times New Roman" pitchFamily="18" charset="0"/>
                <a:cs typeface="Times New Roman" pitchFamily="18" charset="0"/>
              </a:rPr>
              <a:t>Özel eğitim ihtiyacı olan bireyler için zorunlu eğitim okul öncesi dönemden başlayarak ortaöğretimi de kapsayacak şekilde düzenlenmiş olup özel eğitim ihtiyacı olan bireylerin eğitim hakları başta Anayasamız olmak üzere çeşitli yasalar ve uluslararası sözleşmelerle güvence altına alınmıştır. Ülkemizdeki özel eğitim uygulamaları aşağıdaki mevzuat hükümleri bağlamında sürdürülmektedir.</a:t>
            </a:r>
          </a:p>
          <a:p>
            <a:pPr marL="82296" indent="0" algn="just">
              <a:buNone/>
            </a:pPr>
            <a:endParaRPr lang="tr-TR" sz="3400" dirty="0">
              <a:latin typeface="Times New Roman" pitchFamily="18" charset="0"/>
              <a:cs typeface="Times New Roman" pitchFamily="18" charset="0"/>
            </a:endParaRPr>
          </a:p>
          <a:p>
            <a:pPr marL="82296" indent="0" algn="just">
              <a:buNone/>
            </a:pPr>
            <a:r>
              <a:rPr lang="tr-TR" sz="3400" dirty="0">
                <a:latin typeface="Times New Roman" pitchFamily="18" charset="0"/>
                <a:cs typeface="Times New Roman" pitchFamily="18" charset="0"/>
              </a:rPr>
              <a:t>	•     5378 sayılı Engelliler Hakkında Kanun,</a:t>
            </a:r>
          </a:p>
          <a:p>
            <a:pPr marL="82296" indent="0" algn="just">
              <a:buNone/>
            </a:pPr>
            <a:r>
              <a:rPr lang="tr-TR" sz="3400" dirty="0">
                <a:latin typeface="Times New Roman" pitchFamily="18" charset="0"/>
                <a:cs typeface="Times New Roman" pitchFamily="18" charset="0"/>
              </a:rPr>
              <a:t>	•     573 sayılı Özel Eğitim Hakkında Kanun </a:t>
            </a:r>
            <a:endParaRPr lang="tr-TR" sz="3400" dirty="0" smtClean="0">
              <a:latin typeface="Times New Roman" pitchFamily="18" charset="0"/>
              <a:cs typeface="Times New Roman" pitchFamily="18" charset="0"/>
            </a:endParaRPr>
          </a:p>
          <a:p>
            <a:pPr marL="82296" indent="0" algn="just">
              <a:buNone/>
            </a:pPr>
            <a:r>
              <a:rPr lang="tr-TR" sz="3400" dirty="0">
                <a:latin typeface="Times New Roman" pitchFamily="18" charset="0"/>
                <a:cs typeface="Times New Roman" pitchFamily="18" charset="0"/>
              </a:rPr>
              <a:t>	       </a:t>
            </a:r>
            <a:r>
              <a:rPr lang="tr-TR" sz="3400" dirty="0" smtClean="0">
                <a:latin typeface="Times New Roman" pitchFamily="18" charset="0"/>
                <a:cs typeface="Times New Roman" pitchFamily="18" charset="0"/>
              </a:rPr>
              <a:t>Hükmünde   Kararname</a:t>
            </a:r>
            <a:r>
              <a:rPr lang="tr-TR" sz="3400" dirty="0">
                <a:latin typeface="Times New Roman" pitchFamily="18" charset="0"/>
                <a:cs typeface="Times New Roman" pitchFamily="18" charset="0"/>
              </a:rPr>
              <a:t>, </a:t>
            </a:r>
          </a:p>
          <a:p>
            <a:pPr marL="82296" indent="0" algn="just">
              <a:buNone/>
            </a:pPr>
            <a:r>
              <a:rPr lang="tr-TR" sz="3400" dirty="0">
                <a:latin typeface="Times New Roman" pitchFamily="18" charset="0"/>
                <a:cs typeface="Times New Roman" pitchFamily="18" charset="0"/>
              </a:rPr>
              <a:t>	•     652 sayılı Kanun Hükmünde Kararname, </a:t>
            </a:r>
          </a:p>
          <a:p>
            <a:pPr marL="82296" indent="0" algn="just">
              <a:buNone/>
            </a:pPr>
            <a:r>
              <a:rPr lang="tr-TR" sz="3400" dirty="0">
                <a:latin typeface="Times New Roman" pitchFamily="18" charset="0"/>
                <a:cs typeface="Times New Roman" pitchFamily="18" charset="0"/>
              </a:rPr>
              <a:t>	•     Özel Eğitim Hizmetleri Yönet</a:t>
            </a:r>
            <a:r>
              <a:rPr lang="tr-TR" sz="3400" dirty="0"/>
              <a:t>meliği</a:t>
            </a:r>
            <a:r>
              <a:rPr lang="tr-TR" dirty="0"/>
              <a:t>.</a:t>
            </a:r>
          </a:p>
        </p:txBody>
      </p:sp>
    </p:spTree>
    <p:extLst>
      <p:ext uri="{BB962C8B-B14F-4D97-AF65-F5344CB8AC3E}">
        <p14:creationId xmlns:p14="http://schemas.microsoft.com/office/powerpoint/2010/main" val="37958036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600" b="1" dirty="0">
                <a:solidFill>
                  <a:schemeClr val="tx1"/>
                </a:solidFill>
                <a:latin typeface="Times New Roman" pitchFamily="18" charset="0"/>
                <a:cs typeface="Times New Roman" pitchFamily="18" charset="0"/>
              </a:rPr>
              <a:t>İlkokula Kayıt Yaşı Nedir?</a:t>
            </a:r>
          </a:p>
        </p:txBody>
      </p:sp>
      <p:sp>
        <p:nvSpPr>
          <p:cNvPr id="3" name="İçerik Yer Tutucusu 2"/>
          <p:cNvSpPr>
            <a:spLocks noGrp="1"/>
          </p:cNvSpPr>
          <p:nvPr>
            <p:ph idx="1"/>
          </p:nvPr>
        </p:nvSpPr>
        <p:spPr/>
        <p:txBody>
          <a:bodyPr>
            <a:normAutofit fontScale="92500" lnSpcReduction="20000"/>
          </a:bodyPr>
          <a:lstStyle/>
          <a:p>
            <a:pPr marL="82296" indent="0">
              <a:buNone/>
            </a:pPr>
            <a:r>
              <a:rPr lang="tr-TR" dirty="0"/>
              <a:t>İlkokulların birinci sınıfına, kayıtların yapıldığı yılın eylül ayı sonu itibarıyla 69 </a:t>
            </a:r>
            <a:r>
              <a:rPr lang="tr-TR" dirty="0" smtClean="0"/>
              <a:t>ayını dolduran </a:t>
            </a:r>
            <a:r>
              <a:rPr lang="tr-TR" dirty="0"/>
              <a:t>çocukların kaydı yapılır</a:t>
            </a:r>
            <a:r>
              <a:rPr lang="tr-TR" dirty="0" smtClean="0"/>
              <a:t>.</a:t>
            </a:r>
          </a:p>
          <a:p>
            <a:pPr marL="82296" indent="0">
              <a:buNone/>
            </a:pPr>
            <a:r>
              <a:rPr lang="tr-TR" dirty="0" smtClean="0"/>
              <a:t>  a) Ayrıca </a:t>
            </a:r>
            <a:r>
              <a:rPr lang="tr-TR" dirty="0"/>
              <a:t>66, 67 ve 68 aylık çocuklardan velisinin yazılı isteği bulunanlar da ilkokul birinci sınıfa kaydedilir. </a:t>
            </a:r>
            <a:endParaRPr lang="tr-TR" dirty="0" smtClean="0"/>
          </a:p>
          <a:p>
            <a:pPr marL="82296" indent="0">
              <a:buNone/>
            </a:pPr>
            <a:r>
              <a:rPr lang="tr-TR" dirty="0" smtClean="0"/>
              <a:t>  b</a:t>
            </a:r>
            <a:r>
              <a:rPr lang="tr-TR" dirty="0"/>
              <a:t>) Okul müdürlükleri, yaşça kayıt hakkını </a:t>
            </a:r>
            <a:r>
              <a:rPr lang="tr-TR" dirty="0" smtClean="0"/>
              <a:t>elde</a:t>
            </a:r>
          </a:p>
          <a:p>
            <a:pPr marL="82296" indent="0">
              <a:buNone/>
            </a:pPr>
            <a:r>
              <a:rPr lang="tr-TR" dirty="0" smtClean="0"/>
              <a:t> </a:t>
            </a:r>
            <a:r>
              <a:rPr lang="tr-TR" dirty="0"/>
              <a:t>eden çocuklardan 69, 70 ve 71 aylık olanları velisinin yazılı talebi bulunması halinde okul öncesi eğitime yönlendirir veya kayıtlarını bir yıl erteler.</a:t>
            </a:r>
          </a:p>
        </p:txBody>
      </p:sp>
    </p:spTree>
    <p:extLst>
      <p:ext uri="{BB962C8B-B14F-4D97-AF65-F5344CB8AC3E}">
        <p14:creationId xmlns:p14="http://schemas.microsoft.com/office/powerpoint/2010/main" val="3245399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346050"/>
          </a:xfrm>
        </p:spPr>
        <p:txBody>
          <a:bodyPr>
            <a:normAutofit fontScale="90000"/>
          </a:bodyPr>
          <a:lstStyle/>
          <a:p>
            <a:endParaRPr lang="tr-TR" dirty="0"/>
          </a:p>
        </p:txBody>
      </p:sp>
      <p:sp>
        <p:nvSpPr>
          <p:cNvPr id="3" name="İçerik Yer Tutucusu 2"/>
          <p:cNvSpPr>
            <a:spLocks noGrp="1"/>
          </p:cNvSpPr>
          <p:nvPr>
            <p:ph idx="1"/>
          </p:nvPr>
        </p:nvSpPr>
        <p:spPr>
          <a:xfrm>
            <a:off x="1475656" y="620688"/>
            <a:ext cx="7560840" cy="5832648"/>
          </a:xfrm>
        </p:spPr>
        <p:txBody>
          <a:bodyPr>
            <a:noAutofit/>
          </a:bodyPr>
          <a:lstStyle/>
          <a:p>
            <a:pPr marL="82296" indent="0">
              <a:buNone/>
            </a:pPr>
            <a:r>
              <a:rPr lang="tr-TR" sz="2500" dirty="0"/>
              <a:t>c) 72 aylık ve daha üzerindeki çocuklar ilkokula zorunlu olarak başlayacaklar</a:t>
            </a:r>
            <a:r>
              <a:rPr lang="tr-TR" sz="2500" dirty="0" smtClean="0"/>
              <a:t>.</a:t>
            </a:r>
          </a:p>
          <a:p>
            <a:pPr marL="82296" indent="0">
              <a:buNone/>
            </a:pPr>
            <a:r>
              <a:rPr lang="tr-TR" sz="2500" dirty="0"/>
              <a:t>72-78 aylık Özel eğitim ihtiyacı olan bireyler (Zihinsel, görme, işitsel engelli vb.)  Özel Eğitim Hizmetleri Yönetmeliği "30 eylül ayı sonu itibarıyla 68 ayını tamamlamış</a:t>
            </a:r>
            <a:r>
              <a:rPr lang="tr-TR" sz="2500" dirty="0" smtClean="0"/>
              <a:t>, 79 </a:t>
            </a:r>
            <a:r>
              <a:rPr lang="tr-TR" sz="2500" dirty="0"/>
              <a:t>aydan gün almamış olan ve ilkokula başlamaya hazır olmadıklarını Durum Bildirir Tek Hekim Sağlık Raporu ile belgeleyen öğrencilerin Özel Eğitim Değerlendirme Kurulu Raporu doğrultusunda okul öncesi eğitime 1 yıl daha devamları sağlanır. e-Okul Sistemi üzerinden ilkokula kaydı yapılan ve okul öncesi eğitim süresi uzatılan çocuklar il veya ilçe özel eğitim hizmetleri kurulu kararı ile okul öncesi </a:t>
            </a:r>
            <a:r>
              <a:rPr lang="tr-TR" sz="2500" dirty="0" smtClean="0"/>
              <a:t>eğiti kurumunda </a:t>
            </a:r>
            <a:r>
              <a:rPr lang="tr-TR" sz="2500" dirty="0"/>
              <a:t>eğitimlerini </a:t>
            </a:r>
            <a:r>
              <a:rPr lang="tr-TR" sz="2500" dirty="0" smtClean="0"/>
              <a:t>sürdürürler.</a:t>
            </a:r>
            <a:endParaRPr lang="tr-TR" sz="2500" dirty="0"/>
          </a:p>
        </p:txBody>
      </p:sp>
    </p:spTree>
    <p:extLst>
      <p:ext uri="{BB962C8B-B14F-4D97-AF65-F5344CB8AC3E}">
        <p14:creationId xmlns:p14="http://schemas.microsoft.com/office/powerpoint/2010/main" val="37159907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chemeClr val="tx1"/>
                </a:solidFill>
              </a:rPr>
              <a:t>1.Sınıfta Kayıt Erteleme Nasıl Olur?</a:t>
            </a:r>
          </a:p>
        </p:txBody>
      </p:sp>
      <p:sp>
        <p:nvSpPr>
          <p:cNvPr id="3" name="İçerik Yer Tutucusu 2"/>
          <p:cNvSpPr>
            <a:spLocks noGrp="1"/>
          </p:cNvSpPr>
          <p:nvPr>
            <p:ph idx="1"/>
          </p:nvPr>
        </p:nvSpPr>
        <p:spPr/>
        <p:txBody>
          <a:bodyPr>
            <a:normAutofit fontScale="92500" lnSpcReduction="20000"/>
          </a:bodyPr>
          <a:lstStyle/>
          <a:p>
            <a:r>
              <a:rPr lang="tr-TR" dirty="0" smtClean="0"/>
              <a:t>30 Eylül  </a:t>
            </a:r>
            <a:r>
              <a:rPr lang="tr-TR" dirty="0"/>
              <a:t>sonu itibarıyla 69,70,71 aylık olanlar </a:t>
            </a:r>
            <a:r>
              <a:rPr lang="tr-TR" dirty="0" smtClean="0"/>
              <a:t>velisinin </a:t>
            </a:r>
            <a:r>
              <a:rPr lang="tr-TR" dirty="0"/>
              <a:t>yazılı talebi okul idaresinin onayı ile; </a:t>
            </a:r>
          </a:p>
          <a:p>
            <a:r>
              <a:rPr lang="tr-TR" dirty="0"/>
              <a:t>72-78 aylık olanlar </a:t>
            </a:r>
            <a:r>
              <a:rPr lang="tr-TR" dirty="0" smtClean="0"/>
              <a:t>«</a:t>
            </a:r>
            <a:r>
              <a:rPr lang="tr-TR" b="1" dirty="0" smtClean="0"/>
              <a:t>Durum </a:t>
            </a:r>
            <a:r>
              <a:rPr lang="tr-TR" b="1" dirty="0"/>
              <a:t>Bildirir Tek Hekim Sağlık </a:t>
            </a:r>
            <a:r>
              <a:rPr lang="tr-TR" b="1" dirty="0" smtClean="0"/>
              <a:t>Raporu»</a:t>
            </a:r>
            <a:r>
              <a:rPr lang="tr-TR" dirty="0" smtClean="0"/>
              <a:t> </a:t>
            </a:r>
            <a:r>
              <a:rPr lang="tr-TR" dirty="0"/>
              <a:t>ile Özel Eğitim Değerlendirme Kurulu Raporu doğrultusunda okul öncesi eğitime 1 yıl daha devamları sağlanır</a:t>
            </a:r>
            <a:r>
              <a:rPr lang="tr-TR" dirty="0" smtClean="0"/>
              <a:t>.</a:t>
            </a:r>
          </a:p>
          <a:p>
            <a:r>
              <a:rPr lang="tr-TR" dirty="0" smtClean="0"/>
              <a:t> </a:t>
            </a:r>
            <a:r>
              <a:rPr lang="tr-TR" dirty="0"/>
              <a:t>e-Okul Sistemi üzerinden ilkokula kaydı yapılan ve okul öncesi eğitim süresi uzatılan çocuklar il veya ilçe özel eğitim hizmetleri kurulu kararı ile okul öncesi eğitim kurumunda eğitimlerini sürdürürler. </a:t>
            </a:r>
          </a:p>
        </p:txBody>
      </p:sp>
    </p:spTree>
    <p:extLst>
      <p:ext uri="{BB962C8B-B14F-4D97-AF65-F5344CB8AC3E}">
        <p14:creationId xmlns:p14="http://schemas.microsoft.com/office/powerpoint/2010/main" val="2828255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260648"/>
            <a:ext cx="7498080" cy="1143000"/>
          </a:xfrm>
        </p:spPr>
        <p:txBody>
          <a:bodyPr>
            <a:noAutofit/>
          </a:bodyPr>
          <a:lstStyle/>
          <a:p>
            <a:pPr algn="ctr"/>
            <a:r>
              <a:rPr lang="tr-TR" sz="3600" b="1" dirty="0">
                <a:solidFill>
                  <a:schemeClr val="tx1"/>
                </a:solidFill>
              </a:rPr>
              <a:t>Tam Zamanlı Kaynaştırma </a:t>
            </a:r>
            <a:r>
              <a:rPr lang="tr-TR" sz="3600" b="1" dirty="0" smtClean="0">
                <a:solidFill>
                  <a:schemeClr val="tx1"/>
                </a:solidFill>
              </a:rPr>
              <a:t>Nedir</a:t>
            </a:r>
            <a:r>
              <a:rPr lang="tr-TR" sz="3600" b="1" dirty="0">
                <a:solidFill>
                  <a:schemeClr val="tx1"/>
                </a:solidFill>
              </a:rPr>
              <a:t>?</a:t>
            </a:r>
          </a:p>
        </p:txBody>
      </p:sp>
      <p:sp>
        <p:nvSpPr>
          <p:cNvPr id="3" name="İçerik Yer Tutucusu 2"/>
          <p:cNvSpPr>
            <a:spLocks noGrp="1"/>
          </p:cNvSpPr>
          <p:nvPr>
            <p:ph idx="1"/>
          </p:nvPr>
        </p:nvSpPr>
        <p:spPr>
          <a:xfrm>
            <a:off x="1187624" y="1447800"/>
            <a:ext cx="7848872" cy="4800600"/>
          </a:xfrm>
        </p:spPr>
        <p:txBody>
          <a:bodyPr>
            <a:normAutofit fontScale="85000" lnSpcReduction="10000"/>
          </a:bodyPr>
          <a:lstStyle/>
          <a:p>
            <a:pPr marL="82296" indent="0">
              <a:buNone/>
            </a:pPr>
            <a:endParaRPr lang="tr-TR" dirty="0" smtClean="0"/>
          </a:p>
          <a:p>
            <a:pPr marL="82296" indent="0">
              <a:buNone/>
            </a:pPr>
            <a:r>
              <a:rPr lang="tr-TR" sz="3300" dirty="0" smtClean="0">
                <a:latin typeface="Times New Roman" pitchFamily="18" charset="0"/>
                <a:cs typeface="Times New Roman" pitchFamily="18" charset="0"/>
              </a:rPr>
              <a:t>Özel </a:t>
            </a:r>
            <a:r>
              <a:rPr lang="tr-TR" sz="3300" dirty="0">
                <a:latin typeface="Times New Roman" pitchFamily="18" charset="0"/>
                <a:cs typeface="Times New Roman" pitchFamily="18" charset="0"/>
              </a:rPr>
              <a:t>eğitim gerektiren bireylerin </a:t>
            </a:r>
            <a:r>
              <a:rPr lang="tr-TR" b="1" i="1" dirty="0" smtClean="0">
                <a:latin typeface="Times New Roman" pitchFamily="18" charset="0"/>
                <a:cs typeface="Times New Roman" pitchFamily="18" charset="0"/>
              </a:rPr>
              <a:t>(zihinsel</a:t>
            </a:r>
            <a:r>
              <a:rPr lang="tr-TR" b="1" i="1" dirty="0">
                <a:latin typeface="Times New Roman" pitchFamily="18" charset="0"/>
                <a:cs typeface="Times New Roman" pitchFamily="18" charset="0"/>
              </a:rPr>
              <a:t>, bedensel, otizm, </a:t>
            </a:r>
            <a:r>
              <a:rPr lang="tr-TR" b="1" i="1" dirty="0" err="1">
                <a:latin typeface="Times New Roman" pitchFamily="18" charset="0"/>
                <a:cs typeface="Times New Roman" pitchFamily="18" charset="0"/>
              </a:rPr>
              <a:t>öög</a:t>
            </a:r>
            <a:r>
              <a:rPr lang="tr-TR" b="1" i="1" dirty="0">
                <a:latin typeface="Times New Roman" pitchFamily="18" charset="0"/>
                <a:cs typeface="Times New Roman" pitchFamily="18" charset="0"/>
              </a:rPr>
              <a:t>, </a:t>
            </a:r>
            <a:r>
              <a:rPr lang="tr-TR" b="1" i="1" dirty="0" err="1">
                <a:latin typeface="Times New Roman" pitchFamily="18" charset="0"/>
                <a:cs typeface="Times New Roman" pitchFamily="18" charset="0"/>
              </a:rPr>
              <a:t>dehb</a:t>
            </a:r>
            <a:r>
              <a:rPr lang="tr-TR" b="1" i="1" dirty="0">
                <a:latin typeface="Times New Roman" pitchFamily="18" charset="0"/>
                <a:cs typeface="Times New Roman" pitchFamily="18" charset="0"/>
              </a:rPr>
              <a:t>, süregelen, dil ve konuşma, işitme, özel yetenekli</a:t>
            </a:r>
            <a:r>
              <a:rPr lang="tr-TR" sz="3300" dirty="0">
                <a:latin typeface="Times New Roman" pitchFamily="18" charset="0"/>
                <a:cs typeface="Times New Roman" pitchFamily="18" charset="0"/>
              </a:rPr>
              <a:t> vb.), normal gelişim gösteren akranları ile birlikte eğitim ve öğretimlerini resmî ve </a:t>
            </a:r>
            <a:r>
              <a:rPr lang="tr-TR" sz="3300" dirty="0" smtClean="0">
                <a:latin typeface="Times New Roman" pitchFamily="18" charset="0"/>
                <a:cs typeface="Times New Roman" pitchFamily="18" charset="0"/>
              </a:rPr>
              <a:t>özel okul </a:t>
            </a:r>
            <a:r>
              <a:rPr lang="tr-TR" sz="3300" dirty="0">
                <a:latin typeface="Times New Roman" pitchFamily="18" charset="0"/>
                <a:cs typeface="Times New Roman" pitchFamily="18" charset="0"/>
              </a:rPr>
              <a:t>öncesi, ilköğretim, orta öğretim kurumlarında sürdürmeleri esasına dayanan destek eğitim hizmetlerinin sağlandığı özel eğitim uygulamalarına denir. Öğrenciler kayıtlı oldukları okulda uygulanan eğitim programını takip ederler. Öğrencilerin takip ettikleri eğitim programı temel alınarak Bireyselleştirilmiş Eğitim </a:t>
            </a:r>
            <a:r>
              <a:rPr lang="tr-TR" sz="3300" dirty="0" smtClean="0">
                <a:latin typeface="Times New Roman" pitchFamily="18" charset="0"/>
                <a:cs typeface="Times New Roman" pitchFamily="18" charset="0"/>
              </a:rPr>
              <a:t>Programı </a:t>
            </a:r>
            <a:r>
              <a:rPr lang="tr-TR" sz="3300" b="1" i="1" dirty="0" smtClean="0">
                <a:latin typeface="Times New Roman" pitchFamily="18" charset="0"/>
                <a:cs typeface="Times New Roman" pitchFamily="18" charset="0"/>
              </a:rPr>
              <a:t>(</a:t>
            </a:r>
            <a:r>
              <a:rPr lang="tr-TR" sz="2800" b="1" i="1" dirty="0" smtClean="0">
                <a:latin typeface="Times New Roman" pitchFamily="18" charset="0"/>
                <a:cs typeface="Times New Roman" pitchFamily="18" charset="0"/>
              </a:rPr>
              <a:t>BEP) </a:t>
            </a:r>
            <a:r>
              <a:rPr lang="tr-TR" sz="3300" dirty="0" smtClean="0">
                <a:latin typeface="Times New Roman" pitchFamily="18" charset="0"/>
                <a:cs typeface="Times New Roman" pitchFamily="18" charset="0"/>
              </a:rPr>
              <a:t>hazırlanır. </a:t>
            </a:r>
            <a:endParaRPr lang="tr-TR" sz="3300" dirty="0">
              <a:latin typeface="Times New Roman" pitchFamily="18" charset="0"/>
              <a:cs typeface="Times New Roman" pitchFamily="18" charset="0"/>
            </a:endParaRPr>
          </a:p>
        </p:txBody>
      </p:sp>
    </p:spTree>
    <p:extLst>
      <p:ext uri="{BB962C8B-B14F-4D97-AF65-F5344CB8AC3E}">
        <p14:creationId xmlns:p14="http://schemas.microsoft.com/office/powerpoint/2010/main" val="2056092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1354162"/>
          </a:xfrm>
        </p:spPr>
        <p:txBody>
          <a:bodyPr>
            <a:noAutofit/>
          </a:bodyPr>
          <a:lstStyle/>
          <a:p>
            <a:pPr algn="ctr"/>
            <a:r>
              <a:rPr lang="tr-TR" sz="3500" b="1" dirty="0">
                <a:solidFill>
                  <a:schemeClr val="tx1"/>
                </a:solidFill>
              </a:rPr>
              <a:t>Destek Eğitim Odası Nedir? Okullarda Destek Eğitim Odası Açmak Zorunlu mudur?</a:t>
            </a:r>
          </a:p>
        </p:txBody>
      </p:sp>
      <p:sp>
        <p:nvSpPr>
          <p:cNvPr id="3" name="İçerik Yer Tutucusu 2"/>
          <p:cNvSpPr>
            <a:spLocks noGrp="1"/>
          </p:cNvSpPr>
          <p:nvPr>
            <p:ph idx="1"/>
          </p:nvPr>
        </p:nvSpPr>
        <p:spPr>
          <a:xfrm>
            <a:off x="1435608" y="1700808"/>
            <a:ext cx="7498080" cy="4547592"/>
          </a:xfrm>
        </p:spPr>
        <p:txBody>
          <a:bodyPr/>
          <a:lstStyle/>
          <a:p>
            <a:pPr marL="82296" indent="0" algn="just">
              <a:buNone/>
            </a:pPr>
            <a:endParaRPr lang="tr-TR" dirty="0" smtClean="0">
              <a:latin typeface="Times New Roman" pitchFamily="18" charset="0"/>
              <a:cs typeface="Times New Roman" pitchFamily="18" charset="0"/>
            </a:endParaRPr>
          </a:p>
          <a:p>
            <a:pPr marL="82296" indent="0" algn="just">
              <a:buNone/>
            </a:pPr>
            <a:r>
              <a:rPr lang="tr-TR" dirty="0" smtClean="0">
                <a:latin typeface="Times New Roman" pitchFamily="18" charset="0"/>
                <a:cs typeface="Times New Roman" pitchFamily="18" charset="0"/>
              </a:rPr>
              <a:t>Okul </a:t>
            </a:r>
            <a:r>
              <a:rPr lang="tr-TR" dirty="0">
                <a:latin typeface="Times New Roman" pitchFamily="18" charset="0"/>
                <a:cs typeface="Times New Roman" pitchFamily="18" charset="0"/>
              </a:rPr>
              <a:t>öncesi, ilköğretim ve ortaöğretim</a:t>
            </a:r>
          </a:p>
          <a:p>
            <a:pPr marL="82296" indent="0" algn="just">
              <a:buNone/>
            </a:pPr>
            <a:r>
              <a:rPr lang="tr-TR" dirty="0">
                <a:latin typeface="Times New Roman" pitchFamily="18" charset="0"/>
                <a:cs typeface="Times New Roman" pitchFamily="18" charset="0"/>
              </a:rPr>
              <a:t>kademesinde eğitim veren okullarda tam zamanlı kaynaştırma/bütünleştirme yoluyla eğitimlerini sürdüren öğrenciler için Destek Eğitim Odası açılır. Özel eğitim gerektiren öğrencisi olan tüm okullarda açılması zorunludur.</a:t>
            </a:r>
          </a:p>
        </p:txBody>
      </p:sp>
    </p:spTree>
    <p:extLst>
      <p:ext uri="{BB962C8B-B14F-4D97-AF65-F5344CB8AC3E}">
        <p14:creationId xmlns:p14="http://schemas.microsoft.com/office/powerpoint/2010/main" val="3589984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b="1" dirty="0">
                <a:solidFill>
                  <a:schemeClr val="tx1"/>
                </a:solidFill>
              </a:rPr>
              <a:t>Destek Eğitim Odasında Kimler</a:t>
            </a:r>
            <a:br>
              <a:rPr lang="tr-TR" sz="3600" b="1" dirty="0">
                <a:solidFill>
                  <a:schemeClr val="tx1"/>
                </a:solidFill>
              </a:rPr>
            </a:br>
            <a:r>
              <a:rPr lang="tr-TR" sz="3600" b="1" dirty="0">
                <a:solidFill>
                  <a:schemeClr val="tx1"/>
                </a:solidFill>
              </a:rPr>
              <a:t>Eğitim Görebilir?</a:t>
            </a:r>
          </a:p>
        </p:txBody>
      </p:sp>
      <p:sp>
        <p:nvSpPr>
          <p:cNvPr id="3" name="İçerik Yer Tutucusu 2"/>
          <p:cNvSpPr>
            <a:spLocks noGrp="1"/>
          </p:cNvSpPr>
          <p:nvPr>
            <p:ph idx="1"/>
          </p:nvPr>
        </p:nvSpPr>
        <p:spPr>
          <a:xfrm>
            <a:off x="1435608" y="1447800"/>
            <a:ext cx="7600888" cy="4800600"/>
          </a:xfrm>
        </p:spPr>
        <p:txBody>
          <a:bodyPr/>
          <a:lstStyle/>
          <a:p>
            <a:pPr marL="82296" indent="0">
              <a:buNone/>
            </a:pPr>
            <a:endParaRPr lang="tr-TR" dirty="0" smtClean="0"/>
          </a:p>
          <a:p>
            <a:pPr marL="82296" indent="0" algn="just">
              <a:buNone/>
            </a:pPr>
            <a:r>
              <a:rPr lang="tr-TR" dirty="0" smtClean="0">
                <a:latin typeface="Times New Roman" pitchFamily="18" charset="0"/>
                <a:cs typeface="Times New Roman" pitchFamily="18" charset="0"/>
              </a:rPr>
              <a:t>Destek </a:t>
            </a:r>
            <a:r>
              <a:rPr lang="tr-TR" dirty="0">
                <a:latin typeface="Times New Roman" pitchFamily="18" charset="0"/>
                <a:cs typeface="Times New Roman" pitchFamily="18" charset="0"/>
              </a:rPr>
              <a:t>eğitim odasında, okul </a:t>
            </a:r>
            <a:r>
              <a:rPr lang="tr-TR" dirty="0" smtClean="0">
                <a:latin typeface="Times New Roman" pitchFamily="18" charset="0"/>
                <a:cs typeface="Times New Roman" pitchFamily="18" charset="0"/>
              </a:rPr>
              <a:t>ve kurumlarda</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kaynaştırma/bütünleştirme yoluyla </a:t>
            </a:r>
            <a:r>
              <a:rPr lang="tr-TR" dirty="0">
                <a:latin typeface="Times New Roman" pitchFamily="18" charset="0"/>
                <a:cs typeface="Times New Roman" pitchFamily="18" charset="0"/>
              </a:rPr>
              <a:t>eğitim uygulaması kapsamında yetersizliği olmayan akranlarıyla birlikte aynı sınıfta eğitimlerine devam eden </a:t>
            </a:r>
            <a:r>
              <a:rPr lang="tr-TR" b="1" i="1" dirty="0">
                <a:latin typeface="Times New Roman" pitchFamily="18" charset="0"/>
                <a:cs typeface="Times New Roman" pitchFamily="18" charset="0"/>
              </a:rPr>
              <a:t>özel eğitim ihtiyacı olan öğrenciler</a:t>
            </a:r>
            <a:r>
              <a:rPr lang="tr-TR" dirty="0">
                <a:latin typeface="Times New Roman" pitchFamily="18" charset="0"/>
                <a:cs typeface="Times New Roman" pitchFamily="18" charset="0"/>
              </a:rPr>
              <a:t> ile </a:t>
            </a:r>
            <a:r>
              <a:rPr lang="tr-TR" b="1" i="1" dirty="0">
                <a:latin typeface="Times New Roman" pitchFamily="18" charset="0"/>
                <a:cs typeface="Times New Roman" pitchFamily="18" charset="0"/>
              </a:rPr>
              <a:t>özel yetenekli öğrenciler eğitim</a:t>
            </a:r>
            <a:r>
              <a:rPr lang="tr-TR" dirty="0">
                <a:latin typeface="Times New Roman" pitchFamily="18" charset="0"/>
                <a:cs typeface="Times New Roman" pitchFamily="18" charset="0"/>
              </a:rPr>
              <a:t> görebilir.</a:t>
            </a:r>
          </a:p>
        </p:txBody>
      </p:sp>
    </p:spTree>
    <p:extLst>
      <p:ext uri="{BB962C8B-B14F-4D97-AF65-F5344CB8AC3E}">
        <p14:creationId xmlns:p14="http://schemas.microsoft.com/office/powerpoint/2010/main" val="10696896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b="1" dirty="0">
                <a:solidFill>
                  <a:schemeClr val="tx1"/>
                </a:solidFill>
              </a:rPr>
              <a:t>Destek Eğitim Odasında Hangi Öğretmenler Görev Alabilir? </a:t>
            </a:r>
          </a:p>
        </p:txBody>
      </p:sp>
      <p:sp>
        <p:nvSpPr>
          <p:cNvPr id="3" name="İçerik Yer Tutucusu 2"/>
          <p:cNvSpPr>
            <a:spLocks noGrp="1"/>
          </p:cNvSpPr>
          <p:nvPr>
            <p:ph idx="1"/>
          </p:nvPr>
        </p:nvSpPr>
        <p:spPr/>
        <p:txBody>
          <a:bodyPr/>
          <a:lstStyle/>
          <a:p>
            <a:pPr marL="82296" indent="0" algn="just">
              <a:buNone/>
            </a:pPr>
            <a:r>
              <a:rPr lang="tr-TR" i="1" dirty="0">
                <a:latin typeface="Times New Roman" pitchFamily="18" charset="0"/>
                <a:cs typeface="Times New Roman" pitchFamily="18" charset="0"/>
              </a:rPr>
              <a:t>Destek eğitim </a:t>
            </a:r>
            <a:r>
              <a:rPr lang="tr-TR" i="1" dirty="0" smtClean="0">
                <a:latin typeface="Times New Roman" pitchFamily="18" charset="0"/>
                <a:cs typeface="Times New Roman" pitchFamily="18" charset="0"/>
              </a:rPr>
              <a:t>odasında; </a:t>
            </a:r>
          </a:p>
          <a:p>
            <a:pPr marL="82296" indent="0" algn="just">
              <a:buNone/>
            </a:pPr>
            <a:r>
              <a:rPr lang="tr-TR" dirty="0" smtClean="0">
                <a:latin typeface="Times New Roman" pitchFamily="18" charset="0"/>
                <a:cs typeface="Times New Roman" pitchFamily="18" charset="0"/>
              </a:rPr>
              <a:t>a)Öğrencilerin </a:t>
            </a:r>
            <a:r>
              <a:rPr lang="tr-TR" dirty="0">
                <a:latin typeface="Times New Roman" pitchFamily="18" charset="0"/>
                <a:cs typeface="Times New Roman" pitchFamily="18" charset="0"/>
              </a:rPr>
              <a:t>eğitim </a:t>
            </a:r>
            <a:r>
              <a:rPr lang="tr-TR" dirty="0" smtClean="0">
                <a:latin typeface="Times New Roman" pitchFamily="18" charset="0"/>
                <a:cs typeface="Times New Roman" pitchFamily="18" charset="0"/>
              </a:rPr>
              <a:t>ihtiyaçları,</a:t>
            </a:r>
          </a:p>
          <a:p>
            <a:pPr marL="82296" indent="0" algn="just">
              <a:buNone/>
            </a:pPr>
            <a:r>
              <a:rPr lang="tr-TR" dirty="0" smtClean="0">
                <a:latin typeface="Times New Roman" pitchFamily="18" charset="0"/>
                <a:cs typeface="Times New Roman" pitchFamily="18" charset="0"/>
              </a:rPr>
              <a:t>b)Takip </a:t>
            </a:r>
            <a:r>
              <a:rPr lang="tr-TR" dirty="0">
                <a:latin typeface="Times New Roman" pitchFamily="18" charset="0"/>
                <a:cs typeface="Times New Roman" pitchFamily="18" charset="0"/>
              </a:rPr>
              <a:t>ettikleri eğitim </a:t>
            </a:r>
            <a:r>
              <a:rPr lang="tr-TR" dirty="0" smtClean="0">
                <a:latin typeface="Times New Roman" pitchFamily="18" charset="0"/>
                <a:cs typeface="Times New Roman" pitchFamily="18" charset="0"/>
              </a:rPr>
              <a:t>programı,</a:t>
            </a:r>
          </a:p>
          <a:p>
            <a:pPr marL="82296" indent="0" algn="just">
              <a:buNone/>
            </a:pPr>
            <a:r>
              <a:rPr lang="tr-TR" dirty="0" smtClean="0">
                <a:latin typeface="Times New Roman" pitchFamily="18" charset="0"/>
                <a:cs typeface="Times New Roman" pitchFamily="18" charset="0"/>
              </a:rPr>
              <a:t>c)Öğrencilerin </a:t>
            </a:r>
            <a:r>
              <a:rPr lang="tr-TR" dirty="0">
                <a:latin typeface="Times New Roman" pitchFamily="18" charset="0"/>
                <a:cs typeface="Times New Roman" pitchFamily="18" charset="0"/>
              </a:rPr>
              <a:t>kayıtlı oldukları kademe esas alınarak özel eğitim öğretmenleri, </a:t>
            </a:r>
            <a:r>
              <a:rPr lang="tr-TR" dirty="0" smtClean="0">
                <a:latin typeface="Times New Roman" pitchFamily="18" charset="0"/>
                <a:cs typeface="Times New Roman" pitchFamily="18" charset="0"/>
              </a:rPr>
              <a:t>okul </a:t>
            </a:r>
            <a:r>
              <a:rPr lang="tr-TR" dirty="0">
                <a:latin typeface="Times New Roman" pitchFamily="18" charset="0"/>
                <a:cs typeface="Times New Roman" pitchFamily="18" charset="0"/>
              </a:rPr>
              <a:t>öncesi öğretmenleri, sınıf ve diğer alan öğretmenleri okul yönetiminin teklifi doğrultusunda il veya ilçe millî eğitim müdürlüklerince görevlendirilir</a:t>
            </a:r>
            <a:r>
              <a:rPr lang="tr-TR" sz="2000" dirty="0">
                <a:latin typeface="Times New Roman" pitchFamily="18" charset="0"/>
                <a:cs typeface="Times New Roman" pitchFamily="18" charset="0"/>
              </a:rPr>
              <a:t>.(</a:t>
            </a:r>
            <a:r>
              <a:rPr lang="tr-TR" sz="1800" b="1" dirty="0" smtClean="0"/>
              <a:t>ÖEHY25-F </a:t>
            </a:r>
            <a:r>
              <a:rPr lang="tr-TR" sz="1800" b="1" dirty="0"/>
              <a:t>bendi</a:t>
            </a:r>
            <a:r>
              <a:rPr lang="tr-TR" sz="2000" dirty="0"/>
              <a:t>).</a:t>
            </a:r>
          </a:p>
        </p:txBody>
      </p:sp>
    </p:spTree>
    <p:extLst>
      <p:ext uri="{BB962C8B-B14F-4D97-AF65-F5344CB8AC3E}">
        <p14:creationId xmlns:p14="http://schemas.microsoft.com/office/powerpoint/2010/main" val="364860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chemeClr val="tx1"/>
                </a:solidFill>
              </a:rPr>
              <a:t>Rehberlik ve araştırma merkezleri</a:t>
            </a:r>
            <a:r>
              <a:rPr lang="tr-TR" sz="3200" b="1" dirty="0" smtClean="0">
                <a:solidFill>
                  <a:schemeClr val="tx1"/>
                </a:solidFill>
              </a:rPr>
              <a:t>;</a:t>
            </a:r>
            <a:endParaRPr lang="tr-TR" sz="3200" b="1" dirty="0">
              <a:solidFill>
                <a:schemeClr val="tx1"/>
              </a:solidFill>
            </a:endParaRPr>
          </a:p>
        </p:txBody>
      </p:sp>
      <p:sp>
        <p:nvSpPr>
          <p:cNvPr id="3" name="İçerik Yer Tutucusu 2"/>
          <p:cNvSpPr>
            <a:spLocks noGrp="1"/>
          </p:cNvSpPr>
          <p:nvPr>
            <p:ph idx="1"/>
          </p:nvPr>
        </p:nvSpPr>
        <p:spPr>
          <a:xfrm>
            <a:off x="1435608" y="1268760"/>
            <a:ext cx="7528880" cy="4979640"/>
          </a:xfrm>
        </p:spPr>
        <p:txBody>
          <a:bodyPr>
            <a:normAutofit lnSpcReduction="10000"/>
          </a:bodyPr>
          <a:lstStyle/>
          <a:p>
            <a:pPr marL="82296" indent="0">
              <a:buNone/>
            </a:pPr>
            <a:r>
              <a:rPr lang="tr-TR" dirty="0" smtClean="0">
                <a:latin typeface="Times New Roman" pitchFamily="18" charset="0"/>
                <a:cs typeface="Times New Roman" pitchFamily="18" charset="0"/>
              </a:rPr>
              <a:t>1.Özel </a:t>
            </a:r>
            <a:r>
              <a:rPr lang="tr-TR" dirty="0">
                <a:latin typeface="Times New Roman" pitchFamily="18" charset="0"/>
                <a:cs typeface="Times New Roman" pitchFamily="18" charset="0"/>
              </a:rPr>
              <a:t>Eğitim Hizmetleri</a:t>
            </a:r>
          </a:p>
          <a:p>
            <a:pPr marL="82296" indent="0">
              <a:buNone/>
            </a:pPr>
            <a:r>
              <a:rPr lang="tr-TR" dirty="0" smtClean="0">
                <a:latin typeface="Times New Roman" pitchFamily="18" charset="0"/>
                <a:cs typeface="Times New Roman" pitchFamily="18" charset="0"/>
              </a:rPr>
              <a:t>2.Rehberli </a:t>
            </a:r>
            <a:r>
              <a:rPr lang="tr-TR" dirty="0">
                <a:latin typeface="Times New Roman" pitchFamily="18" charset="0"/>
                <a:cs typeface="Times New Roman" pitchFamily="18" charset="0"/>
              </a:rPr>
              <a:t>hizmetleri</a:t>
            </a:r>
          </a:p>
          <a:p>
            <a:pPr marL="82296" indent="0">
              <a:buNone/>
            </a:pPr>
            <a:r>
              <a:rPr lang="tr-TR" dirty="0">
                <a:latin typeface="Times New Roman" pitchFamily="18" charset="0"/>
                <a:cs typeface="Times New Roman" pitchFamily="18" charset="0"/>
              </a:rPr>
              <a:t>Olmak üzere iki bölümden </a:t>
            </a:r>
            <a:r>
              <a:rPr lang="tr-TR" dirty="0" smtClean="0">
                <a:latin typeface="Times New Roman" pitchFamily="18" charset="0"/>
                <a:cs typeface="Times New Roman" pitchFamily="18" charset="0"/>
              </a:rPr>
              <a:t>oluşmaktadır. </a:t>
            </a:r>
          </a:p>
          <a:p>
            <a:pPr marL="82296" indent="0">
              <a:buNone/>
            </a:pPr>
            <a:r>
              <a:rPr lang="tr-TR" dirty="0">
                <a:latin typeface="Times New Roman" pitchFamily="18" charset="0"/>
                <a:cs typeface="Times New Roman" pitchFamily="18" charset="0"/>
              </a:rPr>
              <a:t>E</a:t>
            </a:r>
            <a:r>
              <a:rPr lang="tr-TR" dirty="0" smtClean="0">
                <a:latin typeface="Times New Roman" pitchFamily="18" charset="0"/>
                <a:cs typeface="Times New Roman" pitchFamily="18" charset="0"/>
              </a:rPr>
              <a:t>ğitim hizmetlerini </a:t>
            </a:r>
            <a:r>
              <a:rPr lang="tr-TR" dirty="0">
                <a:latin typeface="Times New Roman" pitchFamily="18" charset="0"/>
                <a:cs typeface="Times New Roman" pitchFamily="18" charset="0"/>
              </a:rPr>
              <a:t>daha nitelikli sunmak ve ihtiyaca uygun hizmet vermek amacıyla araştırma yapar ve sonuçları doğrulusunda çalışmalar </a:t>
            </a:r>
            <a:r>
              <a:rPr lang="tr-TR" dirty="0" smtClean="0">
                <a:latin typeface="Times New Roman" pitchFamily="18" charset="0"/>
                <a:cs typeface="Times New Roman" pitchFamily="18" charset="0"/>
              </a:rPr>
              <a:t>yürütür. </a:t>
            </a:r>
          </a:p>
          <a:p>
            <a:pPr marL="82296" indent="0">
              <a:buNone/>
            </a:pPr>
            <a:r>
              <a:rPr lang="tr-TR" dirty="0" smtClean="0">
                <a:latin typeface="Times New Roman" pitchFamily="18" charset="0"/>
                <a:cs typeface="Times New Roman" pitchFamily="18" charset="0"/>
              </a:rPr>
              <a:t>İlimiz genelindeki tüm </a:t>
            </a:r>
            <a:r>
              <a:rPr lang="tr-TR" dirty="0">
                <a:latin typeface="Times New Roman" pitchFamily="18" charset="0"/>
                <a:cs typeface="Times New Roman" pitchFamily="18" charset="0"/>
              </a:rPr>
              <a:t>bireyler için rehberlik hizmetleri </a:t>
            </a:r>
            <a:r>
              <a:rPr lang="tr-TR" dirty="0" smtClean="0">
                <a:latin typeface="Times New Roman" pitchFamily="18" charset="0"/>
                <a:cs typeface="Times New Roman" pitchFamily="18" charset="0"/>
              </a:rPr>
              <a:t>ile </a:t>
            </a:r>
            <a:r>
              <a:rPr lang="tr-TR" dirty="0">
                <a:latin typeface="Times New Roman" pitchFamily="18" charset="0"/>
                <a:cs typeface="Times New Roman" pitchFamily="18" charset="0"/>
              </a:rPr>
              <a:t>özel eğitim hizmetlerini planlar, organize eder ve izler.</a:t>
            </a:r>
          </a:p>
        </p:txBody>
      </p:sp>
    </p:spTree>
    <p:extLst>
      <p:ext uri="{BB962C8B-B14F-4D97-AF65-F5344CB8AC3E}">
        <p14:creationId xmlns:p14="http://schemas.microsoft.com/office/powerpoint/2010/main" val="5525727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88640"/>
            <a:ext cx="7530040" cy="1800200"/>
          </a:xfrm>
        </p:spPr>
        <p:txBody>
          <a:bodyPr>
            <a:noAutofit/>
          </a:bodyPr>
          <a:lstStyle/>
          <a:p>
            <a:pPr algn="ctr"/>
            <a:r>
              <a:rPr lang="nn-NO" sz="3200" b="1" dirty="0" smtClean="0">
                <a:solidFill>
                  <a:schemeClr val="tx1"/>
                </a:solidFill>
                <a:latin typeface="Times New Roman" pitchFamily="18" charset="0"/>
                <a:cs typeface="Times New Roman" pitchFamily="18" charset="0"/>
              </a:rPr>
              <a:t>Destek </a:t>
            </a:r>
            <a:r>
              <a:rPr lang="nn-NO" sz="3200" b="1" dirty="0">
                <a:solidFill>
                  <a:schemeClr val="tx1"/>
                </a:solidFill>
                <a:latin typeface="Times New Roman" pitchFamily="18" charset="0"/>
                <a:cs typeface="Times New Roman" pitchFamily="18" charset="0"/>
              </a:rPr>
              <a:t>Eğitim Odasına:                     </a:t>
            </a:r>
            <a:r>
              <a:rPr lang="nn-NO" sz="3200" b="1" i="1" dirty="0">
                <a:solidFill>
                  <a:schemeClr val="tx1"/>
                </a:solidFill>
                <a:latin typeface="Times New Roman" pitchFamily="18" charset="0"/>
                <a:cs typeface="Times New Roman" pitchFamily="18" charset="0"/>
              </a:rPr>
              <a:t>2015/5 Sayılı </a:t>
            </a:r>
            <a:r>
              <a:rPr lang="nn-NO" sz="3200" b="1" i="1" dirty="0" smtClean="0">
                <a:solidFill>
                  <a:schemeClr val="tx1"/>
                </a:solidFill>
                <a:latin typeface="Times New Roman" pitchFamily="18" charset="0"/>
                <a:cs typeface="Times New Roman" pitchFamily="18" charset="0"/>
              </a:rPr>
              <a:t>Genelg</a:t>
            </a:r>
            <a:r>
              <a:rPr lang="tr-TR" sz="3200" b="1" i="1" dirty="0" smtClean="0">
                <a:solidFill>
                  <a:schemeClr val="tx1"/>
                </a:solidFill>
                <a:latin typeface="Times New Roman" pitchFamily="18" charset="0"/>
                <a:cs typeface="Times New Roman" pitchFamily="18" charset="0"/>
              </a:rPr>
              <a:t>e’nin</a:t>
            </a:r>
            <a:r>
              <a:rPr lang="nn-NO" sz="3200" b="1" i="1" dirty="0" smtClean="0">
                <a:solidFill>
                  <a:schemeClr val="tx1"/>
                </a:solidFill>
                <a:latin typeface="Times New Roman" pitchFamily="18" charset="0"/>
                <a:cs typeface="Times New Roman" pitchFamily="18" charset="0"/>
              </a:rPr>
              <a:t> g</a:t>
            </a:r>
            <a:r>
              <a:rPr lang="nn-NO" sz="3200" b="1" i="1" dirty="0">
                <a:solidFill>
                  <a:schemeClr val="tx1"/>
                </a:solidFill>
                <a:latin typeface="Times New Roman" pitchFamily="18" charset="0"/>
                <a:cs typeface="Times New Roman" pitchFamily="18" charset="0"/>
              </a:rPr>
              <a:t>) </a:t>
            </a:r>
            <a:r>
              <a:rPr lang="nn-NO" sz="3200" b="1" i="1" dirty="0" smtClean="0">
                <a:solidFill>
                  <a:schemeClr val="tx1"/>
                </a:solidFill>
                <a:latin typeface="Times New Roman" pitchFamily="18" charset="0"/>
                <a:cs typeface="Times New Roman" pitchFamily="18" charset="0"/>
              </a:rPr>
              <a:t>bendine</a:t>
            </a:r>
            <a:r>
              <a:rPr lang="tr-TR" sz="3200" b="1" i="1" dirty="0" smtClean="0">
                <a:solidFill>
                  <a:schemeClr val="tx1"/>
                </a:solidFill>
                <a:latin typeface="Times New Roman" pitchFamily="18" charset="0"/>
                <a:cs typeface="Times New Roman" pitchFamily="18" charset="0"/>
              </a:rPr>
              <a:t> </a:t>
            </a:r>
            <a:r>
              <a:rPr lang="nn-NO" sz="3200" b="1" i="1" dirty="0" smtClean="0">
                <a:solidFill>
                  <a:schemeClr val="tx1"/>
                </a:solidFill>
                <a:latin typeface="Times New Roman" pitchFamily="18" charset="0"/>
                <a:cs typeface="Times New Roman" pitchFamily="18" charset="0"/>
              </a:rPr>
              <a:t>göre</a:t>
            </a:r>
            <a:r>
              <a:rPr lang="nn-NO" sz="3200" b="1" i="1" dirty="0">
                <a:solidFill>
                  <a:schemeClr val="tx1"/>
                </a:solidFill>
                <a:latin typeface="Times New Roman" pitchFamily="18" charset="0"/>
                <a:cs typeface="Times New Roman" pitchFamily="18" charset="0"/>
              </a:rPr>
              <a:t>:</a:t>
            </a:r>
            <a:br>
              <a:rPr lang="nn-NO" sz="3200" b="1" i="1" dirty="0">
                <a:solidFill>
                  <a:schemeClr val="tx1"/>
                </a:solidFill>
                <a:latin typeface="Times New Roman" pitchFamily="18" charset="0"/>
                <a:cs typeface="Times New Roman" pitchFamily="18" charset="0"/>
              </a:rPr>
            </a:br>
            <a:endParaRPr lang="tr-TR" sz="3200" b="1" i="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a:xfrm>
            <a:off x="1259632" y="1447800"/>
            <a:ext cx="7704856" cy="4800600"/>
          </a:xfrm>
        </p:spPr>
        <p:txBody>
          <a:bodyPr>
            <a:normAutofit fontScale="92500"/>
          </a:bodyPr>
          <a:lstStyle/>
          <a:p>
            <a:pPr marL="82296" indent="0" algn="just">
              <a:buNone/>
            </a:pPr>
            <a:r>
              <a:rPr lang="tr-TR" dirty="0"/>
              <a:t>Destek eğitim odası açılan okullarda öğrencilerin eğitim </a:t>
            </a:r>
            <a:r>
              <a:rPr lang="tr-TR" dirty="0" smtClean="0"/>
              <a:t>ihtiyaçlarına göre öncelikle </a:t>
            </a:r>
            <a:r>
              <a:rPr lang="tr-TR" dirty="0"/>
              <a:t>okulun öğretmenlerinden olmak </a:t>
            </a:r>
            <a:r>
              <a:rPr lang="tr-TR" dirty="0" smtClean="0"/>
              <a:t>üzere;</a:t>
            </a:r>
          </a:p>
          <a:p>
            <a:pPr marL="82296" indent="0" algn="just">
              <a:buNone/>
            </a:pPr>
            <a:r>
              <a:rPr lang="tr-TR" dirty="0" smtClean="0"/>
              <a:t>a)Özel </a:t>
            </a:r>
            <a:r>
              <a:rPr lang="tr-TR" dirty="0"/>
              <a:t>eğitim öğretmenleri</a:t>
            </a:r>
            <a:r>
              <a:rPr lang="tr-TR" dirty="0" smtClean="0"/>
              <a:t>,</a:t>
            </a:r>
          </a:p>
          <a:p>
            <a:pPr marL="82296" indent="0" algn="just">
              <a:buNone/>
            </a:pPr>
            <a:r>
              <a:rPr lang="tr-TR" dirty="0" smtClean="0"/>
              <a:t>b)Sınıf öğretmenleri, </a:t>
            </a:r>
            <a:endParaRPr lang="tr-TR" dirty="0"/>
          </a:p>
          <a:p>
            <a:pPr marL="82296" indent="0" algn="just">
              <a:buNone/>
            </a:pPr>
            <a:r>
              <a:rPr lang="tr-TR" dirty="0" smtClean="0"/>
              <a:t>c)Alan öğretmenleri, </a:t>
            </a:r>
          </a:p>
          <a:p>
            <a:pPr marL="82296" indent="0" algn="just">
              <a:buNone/>
            </a:pPr>
            <a:r>
              <a:rPr lang="tr-TR" sz="3000" dirty="0" smtClean="0"/>
              <a:t>d)RAM’larda görev yapan </a:t>
            </a:r>
            <a:r>
              <a:rPr lang="tr-TR" sz="3000" dirty="0"/>
              <a:t>özel </a:t>
            </a:r>
            <a:r>
              <a:rPr lang="tr-TR" sz="3000" dirty="0" smtClean="0"/>
              <a:t>eğitim öğretmenleri,</a:t>
            </a:r>
          </a:p>
          <a:p>
            <a:pPr marL="82296" indent="0" algn="just">
              <a:buNone/>
            </a:pPr>
            <a:r>
              <a:rPr lang="tr-TR" sz="2900" dirty="0" smtClean="0"/>
              <a:t>c)Okul ve kurumlardaki diğer öğretmenler</a:t>
            </a:r>
          </a:p>
          <a:p>
            <a:pPr marL="82296" indent="0" algn="just">
              <a:buNone/>
            </a:pPr>
            <a:r>
              <a:rPr lang="tr-TR" sz="2900" dirty="0" smtClean="0"/>
              <a:t> görevlendirilir</a:t>
            </a:r>
            <a:r>
              <a:rPr lang="tr-TR" dirty="0" smtClean="0"/>
              <a:t>.</a:t>
            </a:r>
            <a:endParaRPr lang="tr-TR" dirty="0"/>
          </a:p>
        </p:txBody>
      </p:sp>
    </p:spTree>
    <p:extLst>
      <p:ext uri="{BB962C8B-B14F-4D97-AF65-F5344CB8AC3E}">
        <p14:creationId xmlns:p14="http://schemas.microsoft.com/office/powerpoint/2010/main" val="1372197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1066130"/>
          </a:xfrm>
        </p:spPr>
        <p:txBody>
          <a:bodyPr>
            <a:normAutofit fontScale="90000"/>
          </a:bodyPr>
          <a:lstStyle/>
          <a:p>
            <a:pPr algn="ctr"/>
            <a:r>
              <a:rPr lang="tr-TR" dirty="0"/>
              <a:t/>
            </a:r>
            <a:br>
              <a:rPr lang="tr-TR" dirty="0"/>
            </a:br>
            <a:r>
              <a:rPr lang="tr-TR" dirty="0" smtClean="0"/>
              <a:t> </a:t>
            </a:r>
            <a:r>
              <a:rPr lang="tr-TR" sz="4000" b="1" dirty="0" smtClean="0">
                <a:solidFill>
                  <a:schemeClr val="tx1"/>
                </a:solidFill>
                <a:latin typeface="Times New Roman" pitchFamily="18" charset="0"/>
                <a:cs typeface="Times New Roman" pitchFamily="18" charset="0"/>
              </a:rPr>
              <a:t>Evde </a:t>
            </a:r>
            <a:r>
              <a:rPr lang="tr-TR" sz="4000" b="1" dirty="0">
                <a:solidFill>
                  <a:schemeClr val="tx1"/>
                </a:solidFill>
                <a:latin typeface="Times New Roman" pitchFamily="18" charset="0"/>
                <a:cs typeface="Times New Roman" pitchFamily="18" charset="0"/>
              </a:rPr>
              <a:t>eğitim </a:t>
            </a:r>
            <a:r>
              <a:rPr lang="tr-TR" sz="4000" b="1" dirty="0" smtClean="0">
                <a:solidFill>
                  <a:schemeClr val="tx1"/>
                </a:solidFill>
                <a:latin typeface="Times New Roman" pitchFamily="18" charset="0"/>
                <a:cs typeface="Times New Roman" pitchFamily="18" charset="0"/>
              </a:rPr>
              <a:t>nedir</a:t>
            </a:r>
            <a:r>
              <a:rPr lang="tr-TR" sz="4000" b="1" dirty="0">
                <a:solidFill>
                  <a:schemeClr val="tx1"/>
                </a:solidFill>
                <a:latin typeface="Times New Roman" pitchFamily="18" charset="0"/>
                <a:cs typeface="Times New Roman" pitchFamily="18" charset="0"/>
              </a:rPr>
              <a:t>? </a:t>
            </a:r>
            <a:r>
              <a:rPr lang="tr-TR" b="1" dirty="0">
                <a:solidFill>
                  <a:schemeClr val="tx1"/>
                </a:solidFill>
              </a:rPr>
              <a:t/>
            </a:r>
            <a:br>
              <a:rPr lang="tr-TR" b="1" dirty="0">
                <a:solidFill>
                  <a:schemeClr val="tx1"/>
                </a:solidFill>
              </a:rPr>
            </a:br>
            <a:r>
              <a:rPr lang="tr-TR" dirty="0"/>
              <a:t/>
            </a:r>
            <a:br>
              <a:rPr lang="tr-TR" dirty="0"/>
            </a:br>
            <a:endParaRPr lang="tr-TR" dirty="0"/>
          </a:p>
        </p:txBody>
      </p:sp>
      <p:sp>
        <p:nvSpPr>
          <p:cNvPr id="3" name="İçerik Yer Tutucusu 2"/>
          <p:cNvSpPr>
            <a:spLocks noGrp="1"/>
          </p:cNvSpPr>
          <p:nvPr>
            <p:ph idx="1"/>
          </p:nvPr>
        </p:nvSpPr>
        <p:spPr>
          <a:xfrm>
            <a:off x="1259632" y="980728"/>
            <a:ext cx="7674056" cy="5400600"/>
          </a:xfrm>
        </p:spPr>
        <p:txBody>
          <a:bodyPr>
            <a:normAutofit fontScale="92500" lnSpcReduction="10000"/>
          </a:bodyPr>
          <a:lstStyle/>
          <a:p>
            <a:pPr marL="82296" indent="0" algn="just">
              <a:buNone/>
            </a:pPr>
            <a:r>
              <a:rPr lang="tr-TR" sz="3000" dirty="0"/>
              <a:t>Zorunlu öğrenim çağındaki özel eğitim ihtiyacı olan öğrencilerden </a:t>
            </a:r>
            <a:r>
              <a:rPr lang="tr-TR" sz="3000" b="1" i="1" dirty="0"/>
              <a:t>“sağlık problemi nedeniyle en az on iki hafta süreyle örgün </a:t>
            </a:r>
            <a:r>
              <a:rPr lang="tr-TR" sz="3000" b="1" i="1" dirty="0" smtClean="0"/>
              <a:t>eğitim kurumlarından </a:t>
            </a:r>
            <a:r>
              <a:rPr lang="tr-TR" sz="3000" b="1" i="1" dirty="0"/>
              <a:t>yararlanamayacağı ya da yararlanması durumunda sağlığı açısından risk oluşturacağı” </a:t>
            </a:r>
            <a:r>
              <a:rPr lang="tr-TR" sz="3000" dirty="0"/>
              <a:t>en az birisi ilgili daldan olmak üzere üç uzman tabip tarafından düzenlenmiş Durum Bildirir Sağlık Kurulu Raporu’nda belirtilen öğrencilere velinin RAM’a yazılı talebi ve Özel Eğitim Değerlendirme Kurulu Raporu ile il veya ilçe özel eğitim hizmetleri kurulunun planlaması doğrultusunda ders yılı içinde evde eğitim hizmeti verilebilir.(ÖEHY-Madde 14</a:t>
            </a:r>
            <a:r>
              <a:rPr lang="tr-TR" dirty="0"/>
              <a:t>) </a:t>
            </a:r>
          </a:p>
        </p:txBody>
      </p:sp>
    </p:spTree>
    <p:extLst>
      <p:ext uri="{BB962C8B-B14F-4D97-AF65-F5344CB8AC3E}">
        <p14:creationId xmlns:p14="http://schemas.microsoft.com/office/powerpoint/2010/main" val="20791858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47664" y="404664"/>
            <a:ext cx="7498080" cy="1224136"/>
          </a:xfrm>
        </p:spPr>
        <p:txBody>
          <a:bodyPr>
            <a:normAutofit/>
          </a:bodyPr>
          <a:lstStyle/>
          <a:p>
            <a:pPr algn="ctr"/>
            <a:r>
              <a:rPr lang="tr-TR" sz="3200" b="1" dirty="0">
                <a:solidFill>
                  <a:schemeClr val="tx1"/>
                </a:solidFill>
              </a:rPr>
              <a:t>Evde Eğitim Hizmeti için başvuru yaparken istenen belgeler nelerdir? </a:t>
            </a:r>
          </a:p>
        </p:txBody>
      </p:sp>
      <p:sp>
        <p:nvSpPr>
          <p:cNvPr id="3" name="İçerik Yer Tutucusu 2"/>
          <p:cNvSpPr>
            <a:spLocks noGrp="1"/>
          </p:cNvSpPr>
          <p:nvPr>
            <p:ph idx="1"/>
          </p:nvPr>
        </p:nvSpPr>
        <p:spPr>
          <a:xfrm>
            <a:off x="1435608" y="1484784"/>
            <a:ext cx="7498080" cy="4896544"/>
          </a:xfrm>
        </p:spPr>
        <p:txBody>
          <a:bodyPr>
            <a:normAutofit fontScale="92500"/>
          </a:bodyPr>
          <a:lstStyle/>
          <a:p>
            <a:pPr marL="82296" indent="0" algn="just">
              <a:buNone/>
            </a:pPr>
            <a:endParaRPr lang="tr-TR" dirty="0" smtClean="0"/>
          </a:p>
          <a:p>
            <a:pPr marL="82296" indent="0" algn="just">
              <a:buNone/>
            </a:pPr>
            <a:r>
              <a:rPr lang="tr-TR" dirty="0" smtClean="0"/>
              <a:t>Bireyin </a:t>
            </a:r>
            <a:r>
              <a:rPr lang="tr-TR" dirty="0"/>
              <a:t>en az </a:t>
            </a:r>
            <a:r>
              <a:rPr lang="tr-TR" dirty="0" smtClean="0"/>
              <a:t>12 </a:t>
            </a:r>
            <a:r>
              <a:rPr lang="tr-TR" dirty="0"/>
              <a:t>hafta süreyle evden çıkmasının mümkün olmadığını / sakıncalı </a:t>
            </a:r>
            <a:r>
              <a:rPr lang="tr-TR" dirty="0" smtClean="0"/>
              <a:t>olduğunu</a:t>
            </a:r>
          </a:p>
          <a:p>
            <a:pPr marL="82296" indent="0" algn="just">
              <a:buNone/>
            </a:pPr>
            <a:r>
              <a:rPr lang="tr-TR" dirty="0" smtClean="0"/>
              <a:t>belirten </a:t>
            </a:r>
            <a:r>
              <a:rPr lang="tr-TR" b="1" i="1" dirty="0" smtClean="0"/>
              <a:t>«3 </a:t>
            </a:r>
            <a:r>
              <a:rPr lang="tr-TR" b="1" i="1" dirty="0"/>
              <a:t>Hekim Sağlık Kurulu </a:t>
            </a:r>
            <a:r>
              <a:rPr lang="tr-TR" b="1" i="1" dirty="0" smtClean="0"/>
              <a:t>Raporu»</a:t>
            </a:r>
            <a:endParaRPr lang="tr-TR" dirty="0" smtClean="0"/>
          </a:p>
          <a:p>
            <a:pPr marL="82296" indent="0" algn="just">
              <a:buNone/>
            </a:pPr>
            <a:r>
              <a:rPr lang="tr-TR" dirty="0" smtClean="0"/>
              <a:t>Evde </a:t>
            </a:r>
            <a:r>
              <a:rPr lang="tr-TR" dirty="0"/>
              <a:t>eğitim, bir destek eğitim hizmeti olmayıp, </a:t>
            </a:r>
            <a:r>
              <a:rPr lang="tr-TR" dirty="0" smtClean="0"/>
              <a:t>eğitim-öğretim hizmetlerinin bireyin</a:t>
            </a:r>
          </a:p>
          <a:p>
            <a:pPr marL="82296" indent="0" algn="just">
              <a:buNone/>
            </a:pPr>
            <a:r>
              <a:rPr lang="tr-TR" dirty="0" smtClean="0"/>
              <a:t>yetersizliği nedeniyle evde verilmesi temeline dayanır. Plânlanan bu eğitim doğrultusunda birey, aile ve eğitimci birlikte çalışır. </a:t>
            </a:r>
            <a:r>
              <a:rPr lang="tr-TR" sz="2600" b="1" i="1" dirty="0" smtClean="0"/>
              <a:t>(ÖEHY-27)</a:t>
            </a:r>
            <a:endParaRPr lang="tr-TR" sz="2600" b="1" i="1" dirty="0"/>
          </a:p>
        </p:txBody>
      </p:sp>
    </p:spTree>
    <p:extLst>
      <p:ext uri="{BB962C8B-B14F-4D97-AF65-F5344CB8AC3E}">
        <p14:creationId xmlns:p14="http://schemas.microsoft.com/office/powerpoint/2010/main" val="16623969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b="1" dirty="0">
                <a:solidFill>
                  <a:schemeClr val="tx1"/>
                </a:solidFill>
                <a:latin typeface="Times New Roman" pitchFamily="18" charset="0"/>
                <a:cs typeface="Times New Roman" pitchFamily="18" charset="0"/>
              </a:rPr>
              <a:t>Evde Eğitim Hizmeti için randevuya gelinirken istenen belgeler nelerdir? </a:t>
            </a:r>
          </a:p>
        </p:txBody>
      </p:sp>
      <p:sp>
        <p:nvSpPr>
          <p:cNvPr id="3" name="İçerik Yer Tutucusu 2"/>
          <p:cNvSpPr>
            <a:spLocks noGrp="1"/>
          </p:cNvSpPr>
          <p:nvPr>
            <p:ph idx="1"/>
          </p:nvPr>
        </p:nvSpPr>
        <p:spPr/>
        <p:txBody>
          <a:bodyPr/>
          <a:lstStyle/>
          <a:p>
            <a:pPr marL="82296" indent="0">
              <a:buNone/>
            </a:pPr>
            <a:r>
              <a:rPr lang="tr-TR" dirty="0">
                <a:latin typeface="Times New Roman" pitchFamily="18" charset="0"/>
                <a:cs typeface="Times New Roman" pitchFamily="18" charset="0"/>
              </a:rPr>
              <a:t>a) Bireyin en az 12 hafta süreyle evden çıkmasının mümkün olmadığını / sakıncalı olduğunu belirten </a:t>
            </a:r>
            <a:r>
              <a:rPr lang="tr-TR" b="1" i="1" dirty="0">
                <a:latin typeface="Times New Roman" pitchFamily="18" charset="0"/>
                <a:cs typeface="Times New Roman" pitchFamily="18" charset="0"/>
              </a:rPr>
              <a:t>‘</a:t>
            </a:r>
            <a:r>
              <a:rPr lang="tr-TR" sz="3000" b="1" i="1" dirty="0">
                <a:latin typeface="Times New Roman" pitchFamily="18" charset="0"/>
                <a:cs typeface="Times New Roman" pitchFamily="18" charset="0"/>
              </a:rPr>
              <a:t>3 Hekim Sağlık Kurulu Raporu’ </a:t>
            </a:r>
          </a:p>
          <a:p>
            <a:pPr marL="82296" indent="0">
              <a:buNone/>
            </a:pPr>
            <a:r>
              <a:rPr lang="tr-TR" dirty="0">
                <a:latin typeface="Times New Roman" pitchFamily="18" charset="0"/>
                <a:cs typeface="Times New Roman" pitchFamily="18" charset="0"/>
              </a:rPr>
              <a:t>b) Bireyin ve velisinin/vasisinin; T.C. Kimlik Kartı fotokopisi / T.C. Nüfus Cüzdanı fotokopisi </a:t>
            </a:r>
          </a:p>
          <a:p>
            <a:pPr marL="82296" indent="0">
              <a:buNone/>
            </a:pPr>
            <a:r>
              <a:rPr lang="tr-TR" dirty="0">
                <a:latin typeface="Times New Roman" pitchFamily="18" charset="0"/>
                <a:cs typeface="Times New Roman" pitchFamily="18" charset="0"/>
              </a:rPr>
              <a:t>c) Bireyin son altı ay içinde çekilmiş 4 adet vesikalık fotoğrafı </a:t>
            </a:r>
          </a:p>
          <a:p>
            <a:pPr marL="82296" indent="0">
              <a:buNone/>
            </a:pPr>
            <a:endParaRPr lang="tr-TR" dirty="0"/>
          </a:p>
        </p:txBody>
      </p:sp>
    </p:spTree>
    <p:extLst>
      <p:ext uri="{BB962C8B-B14F-4D97-AF65-F5344CB8AC3E}">
        <p14:creationId xmlns:p14="http://schemas.microsoft.com/office/powerpoint/2010/main" val="2379624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600" b="1" dirty="0">
                <a:solidFill>
                  <a:schemeClr val="tx1"/>
                </a:solidFill>
              </a:rPr>
              <a:t>Evde </a:t>
            </a:r>
            <a:r>
              <a:rPr lang="tr-TR" sz="3600" b="1" dirty="0" smtClean="0">
                <a:solidFill>
                  <a:schemeClr val="tx1"/>
                </a:solidFill>
              </a:rPr>
              <a:t>Eğitimde </a:t>
            </a:r>
            <a:r>
              <a:rPr lang="tr-TR" sz="3600" b="1" dirty="0">
                <a:solidFill>
                  <a:schemeClr val="tx1"/>
                </a:solidFill>
              </a:rPr>
              <a:t>Öğretmen Görevlendirme Nasıl Olur?</a:t>
            </a:r>
          </a:p>
        </p:txBody>
      </p:sp>
      <p:sp>
        <p:nvSpPr>
          <p:cNvPr id="3" name="İçerik Yer Tutucusu 2"/>
          <p:cNvSpPr>
            <a:spLocks noGrp="1"/>
          </p:cNvSpPr>
          <p:nvPr>
            <p:ph idx="1"/>
          </p:nvPr>
        </p:nvSpPr>
        <p:spPr>
          <a:xfrm>
            <a:off x="1435608" y="1447800"/>
            <a:ext cx="7528880" cy="5077544"/>
          </a:xfrm>
        </p:spPr>
        <p:txBody>
          <a:bodyPr>
            <a:normAutofit fontScale="85000" lnSpcReduction="10000"/>
          </a:bodyPr>
          <a:lstStyle/>
          <a:p>
            <a:pPr marL="82296" indent="0" algn="just">
              <a:buNone/>
            </a:pPr>
            <a:r>
              <a:rPr lang="tr-TR" dirty="0">
                <a:latin typeface="Times New Roman" pitchFamily="18" charset="0"/>
                <a:cs typeface="Times New Roman" pitchFamily="18" charset="0"/>
              </a:rPr>
              <a:t>Evde eğitim hizmetlerinde öğrencilerin eğitim ihtiyaçları ile takip edecekleri eğitim programı esas alınarak; özel eğitim öğretmenleri, okul öncesi öğretmenleri, sınıf ve diğer alan öğretmenleri görevlendirilir. Öğretmen görevlendirmesinde</a:t>
            </a:r>
          </a:p>
          <a:p>
            <a:pPr marL="82296" indent="0" algn="just">
              <a:buNone/>
            </a:pPr>
            <a:r>
              <a:rPr lang="tr-TR" dirty="0">
                <a:latin typeface="Times New Roman" pitchFamily="18" charset="0"/>
                <a:cs typeface="Times New Roman" pitchFamily="18" charset="0"/>
              </a:rPr>
              <a:t>öncelikle öğrencinin kayıtlı bulunduğu okulda veya o yerleşim yerindeki eğitim kurumlarında görev yapan kadrolu öğretmenlerden istekli olanlar arasından, ihtiyacın bu yolla karşılanamaması durumunda ise o yerleşim yerindeki eğitim kurumlarında veya RAM’larda görev yapan kadrolu öğretmenler arasından resen görevlendirme yapılır. (ÖEHY 14-d bendi</a:t>
            </a:r>
            <a:r>
              <a:rPr lang="tr-TR" dirty="0" smtClean="0">
                <a:latin typeface="Times New Roman" pitchFamily="18" charset="0"/>
                <a:cs typeface="Times New Roman" pitchFamily="18" charset="0"/>
              </a:rPr>
              <a:t>).</a:t>
            </a:r>
          </a:p>
          <a:p>
            <a:pPr marL="82296" indent="0" algn="just">
              <a:buNone/>
            </a:pPr>
            <a:endParaRPr lang="tr-TR" dirty="0">
              <a:latin typeface="Times New Roman" pitchFamily="18" charset="0"/>
              <a:cs typeface="Times New Roman" pitchFamily="18" charset="0"/>
            </a:endParaRPr>
          </a:p>
          <a:p>
            <a:pPr marL="82296"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930425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500" b="1" dirty="0">
                <a:solidFill>
                  <a:schemeClr val="tx1"/>
                </a:solidFill>
              </a:rPr>
              <a:t>Hastanede Eğitim Hizmeti Nedir? </a:t>
            </a:r>
          </a:p>
        </p:txBody>
      </p:sp>
      <p:sp>
        <p:nvSpPr>
          <p:cNvPr id="3" name="İçerik Yer Tutucusu 2"/>
          <p:cNvSpPr>
            <a:spLocks noGrp="1"/>
          </p:cNvSpPr>
          <p:nvPr>
            <p:ph idx="1"/>
          </p:nvPr>
        </p:nvSpPr>
        <p:spPr>
          <a:xfrm>
            <a:off x="1435608" y="1447800"/>
            <a:ext cx="7600888" cy="4800600"/>
          </a:xfrm>
        </p:spPr>
        <p:txBody>
          <a:bodyPr>
            <a:normAutofit fontScale="92500" lnSpcReduction="10000"/>
          </a:bodyPr>
          <a:lstStyle/>
          <a:p>
            <a:pPr marL="82296" indent="0" algn="just">
              <a:buNone/>
            </a:pPr>
            <a:r>
              <a:rPr lang="tr-TR" dirty="0">
                <a:latin typeface="Times New Roman" pitchFamily="18" charset="0"/>
                <a:cs typeface="Times New Roman" pitchFamily="18" charset="0"/>
              </a:rPr>
              <a:t> Zorunlu öğrenim çağındaki özel eğitim ihtiyacı olan öğrencilerden sağlık problemi nedeniyle sağlık kuruluşlarında yatarak tedavi gören öğrencilerin eğitimlerini sürdürmeleri için hastaneler bünyesinde il veya ilçe özel eğitim hizmetleri kurulunun teklifi ve Sağlık Bakanlığının uygun görüşü üzerine Valilik Olur’u ile hastane sınıfları açılır. Eğitim hizmeti, velinin yazılı talebi ve öğrencinin tedavisinden sorumlu hekimin yazılı görüşü ile sağlanır. </a:t>
            </a:r>
          </a:p>
        </p:txBody>
      </p:sp>
    </p:spTree>
    <p:extLst>
      <p:ext uri="{BB962C8B-B14F-4D97-AF65-F5344CB8AC3E}">
        <p14:creationId xmlns:p14="http://schemas.microsoft.com/office/powerpoint/2010/main" val="3586012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74638"/>
            <a:ext cx="7776864" cy="1426170"/>
          </a:xfrm>
        </p:spPr>
        <p:txBody>
          <a:bodyPr>
            <a:noAutofit/>
          </a:bodyPr>
          <a:lstStyle/>
          <a:p>
            <a:pPr algn="ctr"/>
            <a:r>
              <a:rPr lang="tr-TR" sz="3000" b="1" smtClean="0">
                <a:solidFill>
                  <a:schemeClr val="tx1"/>
                </a:solidFill>
                <a:latin typeface="Times New Roman" pitchFamily="18" charset="0"/>
                <a:cs typeface="Times New Roman" pitchFamily="18" charset="0"/>
              </a:rPr>
              <a:t>Hastane Eğitiminde  </a:t>
            </a:r>
            <a:r>
              <a:rPr lang="tr-TR" sz="3000" b="1" dirty="0">
                <a:solidFill>
                  <a:schemeClr val="tx1"/>
                </a:solidFill>
                <a:latin typeface="Times New Roman" pitchFamily="18" charset="0"/>
                <a:cs typeface="Times New Roman" pitchFamily="18" charset="0"/>
              </a:rPr>
              <a:t>Öğretmen Görevlendirme Nasıl Olur?</a:t>
            </a:r>
          </a:p>
        </p:txBody>
      </p:sp>
      <p:sp>
        <p:nvSpPr>
          <p:cNvPr id="3" name="İçerik Yer Tutucusu 2"/>
          <p:cNvSpPr>
            <a:spLocks noGrp="1"/>
          </p:cNvSpPr>
          <p:nvPr>
            <p:ph idx="1"/>
          </p:nvPr>
        </p:nvSpPr>
        <p:spPr>
          <a:xfrm>
            <a:off x="1259632" y="1700808"/>
            <a:ext cx="7776864" cy="4547592"/>
          </a:xfrm>
        </p:spPr>
        <p:txBody>
          <a:bodyPr>
            <a:normAutofit fontScale="70000" lnSpcReduction="20000"/>
          </a:bodyPr>
          <a:lstStyle/>
          <a:p>
            <a:pPr marL="82296" indent="0" algn="just">
              <a:buNone/>
            </a:pPr>
            <a:r>
              <a:rPr lang="tr-TR" sz="3000" dirty="0">
                <a:latin typeface="Times New Roman" pitchFamily="18" charset="0"/>
                <a:cs typeface="Times New Roman" pitchFamily="18" charset="0"/>
              </a:rPr>
              <a:t>Hastane sınıfında eğitim alan öğrencilerin eğitim ihtiyaçları ile takip edecekleri program esas alınarak; özel eğitim öğretmenleri, okul öncesi öğretmenleri, sınıf ve diğer alan öğretmenleri görevlendirilir. Öğretmen görevlendirmesinde hastane sınıfının bulunduğu eğitim bölgesindeki eğitim kurumlarında görev yapan kadrolu öğretmenlerden istekli olanlar arasından, ihtiyacın bu yolla karşılanamaması durumunda ise bu eğitim kurumlarındaki veya RAM’larda görev yapan kadrolu öğretmenler arasından resen görevlendirme yapılır. (ÖEHY 15-d bendi).</a:t>
            </a:r>
          </a:p>
          <a:p>
            <a:pPr marL="82296" indent="0" algn="just">
              <a:buNone/>
            </a:pPr>
            <a:endParaRPr lang="tr-TR" sz="3000" dirty="0" smtClean="0">
              <a:latin typeface="Times New Roman" pitchFamily="18" charset="0"/>
              <a:cs typeface="Times New Roman" pitchFamily="18" charset="0"/>
            </a:endParaRPr>
          </a:p>
          <a:p>
            <a:pPr marL="82296" indent="0" algn="just">
              <a:buNone/>
            </a:pPr>
            <a:r>
              <a:rPr lang="tr-TR" sz="3000" dirty="0" smtClean="0">
                <a:latin typeface="Times New Roman" pitchFamily="18" charset="0"/>
                <a:cs typeface="Times New Roman" pitchFamily="18" charset="0"/>
              </a:rPr>
              <a:t>Evde </a:t>
            </a:r>
            <a:r>
              <a:rPr lang="tr-TR" sz="3000" dirty="0">
                <a:latin typeface="Times New Roman" pitchFamily="18" charset="0"/>
                <a:cs typeface="Times New Roman" pitchFamily="18" charset="0"/>
              </a:rPr>
              <a:t>eğitim ve hastanede eğitim hizmetlerinde öğretmen görevlendirilmesinin kadrolu ve sözleşmeli öğretmenlerden öncelikle istekli olanlar </a:t>
            </a:r>
            <a:r>
              <a:rPr lang="tr-TR" sz="3000" dirty="0" smtClean="0">
                <a:latin typeface="Times New Roman" pitchFamily="18" charset="0"/>
                <a:cs typeface="Times New Roman" pitchFamily="18" charset="0"/>
              </a:rPr>
              <a:t>arasından, ihtiyacın </a:t>
            </a:r>
            <a:r>
              <a:rPr lang="tr-TR" sz="3000" dirty="0">
                <a:latin typeface="Times New Roman" pitchFamily="18" charset="0"/>
                <a:cs typeface="Times New Roman" pitchFamily="18" charset="0"/>
              </a:rPr>
              <a:t>bu </a:t>
            </a:r>
            <a:r>
              <a:rPr lang="tr-TR" sz="3000" dirty="0" smtClean="0">
                <a:latin typeface="Times New Roman" pitchFamily="18" charset="0"/>
                <a:cs typeface="Times New Roman" pitchFamily="18" charset="0"/>
              </a:rPr>
              <a:t>şekilde karşılanamaması </a:t>
            </a:r>
            <a:r>
              <a:rPr lang="tr-TR" sz="3000" dirty="0">
                <a:latin typeface="Times New Roman" pitchFamily="18" charset="0"/>
                <a:cs typeface="Times New Roman" pitchFamily="18" charset="0"/>
              </a:rPr>
              <a:t>durumunda ise kadrolu ve sözleşmeli öğretmenlerden </a:t>
            </a:r>
            <a:r>
              <a:rPr lang="tr-TR" sz="3000" dirty="0" smtClean="0">
                <a:latin typeface="Times New Roman" pitchFamily="18" charset="0"/>
                <a:cs typeface="Times New Roman" pitchFamily="18" charset="0"/>
              </a:rPr>
              <a:t>resen görevlendirme </a:t>
            </a:r>
            <a:r>
              <a:rPr lang="tr-TR" sz="3000" dirty="0">
                <a:latin typeface="Times New Roman" pitchFamily="18" charset="0"/>
                <a:cs typeface="Times New Roman" pitchFamily="18" charset="0"/>
              </a:rPr>
              <a:t>yapılması gerekmektedir</a:t>
            </a:r>
            <a:r>
              <a:rPr lang="tr-TR" dirty="0">
                <a:latin typeface="Times New Roman" pitchFamily="18" charset="0"/>
                <a:cs typeface="Times New Roman" pitchFamily="18" charset="0"/>
              </a:rPr>
              <a:t>. </a:t>
            </a:r>
          </a:p>
        </p:txBody>
      </p:sp>
    </p:spTree>
    <p:extLst>
      <p:ext uri="{BB962C8B-B14F-4D97-AF65-F5344CB8AC3E}">
        <p14:creationId xmlns:p14="http://schemas.microsoft.com/office/powerpoint/2010/main" val="11922356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chemeClr val="tx1"/>
                </a:solidFill>
                <a:latin typeface="Times New Roman" pitchFamily="18" charset="0"/>
                <a:cs typeface="Times New Roman" pitchFamily="18" charset="0"/>
              </a:rPr>
              <a:t>Bilim ve sanat merkezi (BİLSEM) nedir?</a:t>
            </a:r>
          </a:p>
        </p:txBody>
      </p:sp>
      <p:sp>
        <p:nvSpPr>
          <p:cNvPr id="3" name="İçerik Yer Tutucusu 2"/>
          <p:cNvSpPr>
            <a:spLocks noGrp="1"/>
          </p:cNvSpPr>
          <p:nvPr>
            <p:ph idx="1"/>
          </p:nvPr>
        </p:nvSpPr>
        <p:spPr/>
        <p:txBody>
          <a:bodyPr>
            <a:normAutofit/>
          </a:bodyPr>
          <a:lstStyle/>
          <a:p>
            <a:pPr marL="82296" indent="0" algn="just">
              <a:buNone/>
            </a:pPr>
            <a:r>
              <a:rPr lang="tr-TR" sz="3000" dirty="0">
                <a:latin typeface="Times New Roman" pitchFamily="18" charset="0"/>
                <a:cs typeface="Times New Roman" pitchFamily="18" charset="0"/>
              </a:rPr>
              <a:t>Bilim ve sanat merkezleri; ilkokul, ortaokul ve lise çağındaki özel yetenekli öğrencilerin genel zihinsel yetenek, görsel sanatlar ve müzik alanlarında örgün </a:t>
            </a:r>
            <a:r>
              <a:rPr lang="tr-TR" sz="3000" dirty="0" smtClean="0">
                <a:latin typeface="Times New Roman" pitchFamily="18" charset="0"/>
                <a:cs typeface="Times New Roman" pitchFamily="18" charset="0"/>
              </a:rPr>
              <a:t>eğitim kurumlarındaki </a:t>
            </a:r>
            <a:r>
              <a:rPr lang="tr-TR" sz="3000" dirty="0">
                <a:latin typeface="Times New Roman" pitchFamily="18" charset="0"/>
                <a:cs typeface="Times New Roman" pitchFamily="18" charset="0"/>
              </a:rPr>
              <a:t>eğitimlerini aksatmayacak şekilde bireysel yeteneklerinin farkında olmalarını ve kapasitelerini geliştirerek en üst düzeyde kullanmalarını sağlamak amacıyla açılmış olan bağımsız özel eğitim kurumlarıdır.</a:t>
            </a:r>
          </a:p>
          <a:p>
            <a:pPr marL="82296" indent="0" algn="just">
              <a:buNone/>
            </a:pPr>
            <a:endParaRPr lang="tr-TR" sz="3000" dirty="0">
              <a:latin typeface="Times New Roman" pitchFamily="18" charset="0"/>
              <a:cs typeface="Times New Roman" pitchFamily="18" charset="0"/>
            </a:endParaRPr>
          </a:p>
        </p:txBody>
      </p:sp>
    </p:spTree>
    <p:extLst>
      <p:ext uri="{BB962C8B-B14F-4D97-AF65-F5344CB8AC3E}">
        <p14:creationId xmlns:p14="http://schemas.microsoft.com/office/powerpoint/2010/main" val="19467412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16632"/>
            <a:ext cx="7776864" cy="576064"/>
          </a:xfrm>
        </p:spPr>
        <p:txBody>
          <a:bodyPr>
            <a:normAutofit/>
          </a:bodyPr>
          <a:lstStyle/>
          <a:p>
            <a:r>
              <a:rPr lang="tr-TR" sz="2800" b="1" dirty="0" err="1">
                <a:solidFill>
                  <a:schemeClr val="tx1"/>
                </a:solidFill>
                <a:latin typeface="Times New Roman" pitchFamily="18" charset="0"/>
                <a:cs typeface="Times New Roman" pitchFamily="18" charset="0"/>
              </a:rPr>
              <a:t>BİLSEM'lere</a:t>
            </a:r>
            <a:r>
              <a:rPr lang="tr-TR" sz="2800" b="1" dirty="0">
                <a:solidFill>
                  <a:schemeClr val="tx1"/>
                </a:solidFill>
                <a:latin typeface="Times New Roman" pitchFamily="18" charset="0"/>
                <a:cs typeface="Times New Roman" pitchFamily="18" charset="0"/>
              </a:rPr>
              <a:t> öğrenci seçimi </a:t>
            </a:r>
            <a:r>
              <a:rPr lang="tr-TR" sz="2800" b="1" dirty="0" smtClean="0">
                <a:solidFill>
                  <a:schemeClr val="tx1"/>
                </a:solidFill>
                <a:latin typeface="Times New Roman" pitchFamily="18" charset="0"/>
                <a:cs typeface="Times New Roman" pitchFamily="18" charset="0"/>
              </a:rPr>
              <a:t>nasıl yapılmaktadır</a:t>
            </a:r>
            <a:r>
              <a:rPr lang="tr-TR" sz="2800" b="1" dirty="0">
                <a:solidFill>
                  <a:schemeClr val="tx1"/>
                </a:solidFill>
                <a:latin typeface="Times New Roman" pitchFamily="18" charset="0"/>
                <a:cs typeface="Times New Roman" pitchFamily="18" charset="0"/>
              </a:rPr>
              <a:t>?</a:t>
            </a:r>
          </a:p>
        </p:txBody>
      </p:sp>
      <p:sp>
        <p:nvSpPr>
          <p:cNvPr id="3" name="İçerik Yer Tutucusu 2"/>
          <p:cNvSpPr>
            <a:spLocks noGrp="1"/>
          </p:cNvSpPr>
          <p:nvPr>
            <p:ph idx="1"/>
          </p:nvPr>
        </p:nvSpPr>
        <p:spPr>
          <a:xfrm>
            <a:off x="1435608" y="620688"/>
            <a:ext cx="7498080" cy="7704856"/>
          </a:xfrm>
        </p:spPr>
        <p:txBody>
          <a:bodyPr>
            <a:normAutofit/>
          </a:bodyPr>
          <a:lstStyle/>
          <a:p>
            <a:pPr marL="82296" indent="0">
              <a:buNone/>
            </a:pPr>
            <a:r>
              <a:rPr lang="tr-TR" sz="2800" dirty="0" err="1">
                <a:latin typeface="Times New Roman" pitchFamily="18" charset="0"/>
                <a:cs typeface="Times New Roman" pitchFamily="18" charset="0"/>
              </a:rPr>
              <a:t>BİLSEM’lere</a:t>
            </a:r>
            <a:r>
              <a:rPr lang="tr-TR" sz="2800" dirty="0">
                <a:latin typeface="Times New Roman" pitchFamily="18" charset="0"/>
                <a:cs typeface="Times New Roman" pitchFamily="18" charset="0"/>
              </a:rPr>
              <a:t> öğrenci seçimi Özel Eğitim ve Rehberlik Hizmetleri Genel Müdürlüğü tarafından her yıl belirlenen sınıf seviyesine ve uygulama takvimine göre yapılmaktadır. </a:t>
            </a:r>
            <a:endParaRPr lang="tr-TR" sz="2800" dirty="0" smtClean="0">
              <a:latin typeface="Times New Roman" pitchFamily="18" charset="0"/>
              <a:cs typeface="Times New Roman" pitchFamily="18" charset="0"/>
            </a:endParaRPr>
          </a:p>
          <a:p>
            <a:pPr marL="82296" indent="0">
              <a:buNone/>
            </a:pPr>
            <a:r>
              <a:rPr lang="tr-TR" sz="2800" b="1" i="1" dirty="0" smtClean="0">
                <a:latin typeface="Times New Roman" pitchFamily="18" charset="0"/>
                <a:cs typeface="Times New Roman" pitchFamily="18" charset="0"/>
              </a:rPr>
              <a:t>Öğrenci </a:t>
            </a:r>
            <a:r>
              <a:rPr lang="tr-TR" sz="2800" b="1" i="1" dirty="0">
                <a:latin typeface="Times New Roman" pitchFamily="18" charset="0"/>
                <a:cs typeface="Times New Roman" pitchFamily="18" charset="0"/>
              </a:rPr>
              <a:t>seçim süreci;</a:t>
            </a:r>
          </a:p>
          <a:p>
            <a:pPr marL="82296" indent="0">
              <a:buNone/>
            </a:pPr>
            <a:r>
              <a:rPr lang="tr-TR" sz="2800" dirty="0">
                <a:latin typeface="Times New Roman" pitchFamily="18" charset="0"/>
                <a:cs typeface="Times New Roman" pitchFamily="18" charset="0"/>
              </a:rPr>
              <a:t>• Sınıf öğretmenleri tarafından öğrencilerin gözlem formlarının yetenek alanlarına (genel zihinsel yetenek, görsel sanatlar ve müzik) göre doldurularak aday gösterilmesi,</a:t>
            </a:r>
          </a:p>
          <a:p>
            <a:pPr marL="82296" indent="0">
              <a:buNone/>
            </a:pPr>
            <a:r>
              <a:rPr lang="tr-TR" sz="2800" dirty="0">
                <a:latin typeface="Times New Roman" pitchFamily="18" charset="0"/>
                <a:cs typeface="Times New Roman" pitchFamily="18" charset="0"/>
              </a:rPr>
              <a:t>• Öğrencilerin  grup tarama uygulamasına girmesi,</a:t>
            </a:r>
          </a:p>
          <a:p>
            <a:pPr marL="82296" indent="0">
              <a:buNone/>
            </a:pPr>
            <a:r>
              <a:rPr lang="tr-TR" sz="2800" dirty="0" smtClean="0">
                <a:latin typeface="Times New Roman" pitchFamily="18" charset="0"/>
                <a:cs typeface="Times New Roman" pitchFamily="18" charset="0"/>
              </a:rPr>
              <a:t>•Öğrencilerin </a:t>
            </a:r>
            <a:r>
              <a:rPr lang="tr-TR" sz="2800" dirty="0">
                <a:latin typeface="Times New Roman" pitchFamily="18" charset="0"/>
                <a:cs typeface="Times New Roman" pitchFamily="18" charset="0"/>
              </a:rPr>
              <a:t>bireysel </a:t>
            </a:r>
            <a:r>
              <a:rPr lang="tr-TR" sz="2800" dirty="0" smtClean="0">
                <a:latin typeface="Times New Roman" pitchFamily="18" charset="0"/>
                <a:cs typeface="Times New Roman" pitchFamily="18" charset="0"/>
              </a:rPr>
              <a:t>değerlendirmeye alınması </a:t>
            </a:r>
            <a:r>
              <a:rPr lang="tr-TR" sz="2800" dirty="0">
                <a:latin typeface="Times New Roman" pitchFamily="18" charset="0"/>
                <a:cs typeface="Times New Roman" pitchFamily="18" charset="0"/>
              </a:rPr>
              <a:t>olmak üzere üç aşamada </a:t>
            </a:r>
            <a:r>
              <a:rPr lang="tr-TR" sz="2800" dirty="0" smtClean="0">
                <a:latin typeface="Times New Roman" pitchFamily="18" charset="0"/>
                <a:cs typeface="Times New Roman" pitchFamily="18" charset="0"/>
              </a:rPr>
              <a:t>gerçekleştirilmektedir</a:t>
            </a:r>
            <a:r>
              <a:rPr lang="tr-TR" sz="2800" dirty="0">
                <a:latin typeface="Times New Roman" pitchFamily="18" charset="0"/>
                <a:cs typeface="Times New Roman" pitchFamily="18" charset="0"/>
              </a:rPr>
              <a:t>.</a:t>
            </a:r>
          </a:p>
          <a:p>
            <a:pPr marL="82296" indent="0">
              <a:buNone/>
            </a:pP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17007318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smtClean="0">
                <a:solidFill>
                  <a:schemeClr val="tx1"/>
                </a:solidFill>
                <a:latin typeface="Times New Roman" pitchFamily="18" charset="0"/>
                <a:cs typeface="Times New Roman" pitchFamily="18" charset="0"/>
              </a:rPr>
              <a:t/>
            </a:r>
            <a:br>
              <a:rPr lang="tr-TR" sz="3200" b="1" dirty="0" smtClean="0">
                <a:solidFill>
                  <a:schemeClr val="tx1"/>
                </a:solidFill>
                <a:latin typeface="Times New Roman" pitchFamily="18" charset="0"/>
                <a:cs typeface="Times New Roman" pitchFamily="18" charset="0"/>
              </a:rPr>
            </a:br>
            <a:r>
              <a:rPr lang="tr-TR" sz="3200" b="1" dirty="0">
                <a:solidFill>
                  <a:schemeClr val="tx1"/>
                </a:solidFill>
                <a:latin typeface="Times New Roman" pitchFamily="18" charset="0"/>
                <a:cs typeface="Times New Roman" pitchFamily="18" charset="0"/>
              </a:rPr>
              <a:t/>
            </a:r>
            <a:br>
              <a:rPr lang="tr-TR" sz="3200" b="1" dirty="0">
                <a:solidFill>
                  <a:schemeClr val="tx1"/>
                </a:solidFill>
                <a:latin typeface="Times New Roman" pitchFamily="18" charset="0"/>
                <a:cs typeface="Times New Roman" pitchFamily="18" charset="0"/>
              </a:rPr>
            </a:br>
            <a:r>
              <a:rPr lang="tr-TR" sz="3200" b="1" dirty="0" smtClean="0">
                <a:solidFill>
                  <a:schemeClr val="tx1"/>
                </a:solidFill>
                <a:latin typeface="Times New Roman" pitchFamily="18" charset="0"/>
                <a:cs typeface="Times New Roman" pitchFamily="18" charset="0"/>
              </a:rPr>
              <a:t>Bilsem </a:t>
            </a:r>
            <a:r>
              <a:rPr lang="tr-TR" sz="3200" b="1" dirty="0">
                <a:solidFill>
                  <a:schemeClr val="tx1"/>
                </a:solidFill>
                <a:latin typeface="Times New Roman" pitchFamily="18" charset="0"/>
                <a:cs typeface="Times New Roman" pitchFamily="18" charset="0"/>
              </a:rPr>
              <a:t>takvimi dışında Ramlarda tanılanan üstün yetenekli öğrenciler Bilsemlere kayıt hakkı kazanırlar mı?</a:t>
            </a:r>
          </a:p>
        </p:txBody>
      </p:sp>
      <p:sp>
        <p:nvSpPr>
          <p:cNvPr id="3" name="İçerik Yer Tutucusu 2"/>
          <p:cNvSpPr>
            <a:spLocks noGrp="1"/>
          </p:cNvSpPr>
          <p:nvPr>
            <p:ph idx="1"/>
          </p:nvPr>
        </p:nvSpPr>
        <p:spPr>
          <a:xfrm>
            <a:off x="1435608" y="2060848"/>
            <a:ext cx="7498080" cy="4187552"/>
          </a:xfrm>
        </p:spPr>
        <p:txBody>
          <a:bodyPr/>
          <a:lstStyle/>
          <a:p>
            <a:pPr marL="82296" indent="0">
              <a:buNone/>
            </a:pPr>
            <a:endParaRPr lang="tr-TR" dirty="0" smtClean="0"/>
          </a:p>
          <a:p>
            <a:pPr marL="82296" indent="0">
              <a:buNone/>
            </a:pPr>
            <a:r>
              <a:rPr lang="tr-TR" dirty="0" smtClean="0"/>
              <a:t>Hayır</a:t>
            </a:r>
            <a:r>
              <a:rPr lang="tr-TR" dirty="0"/>
              <a:t>.  Ancak okula devam eden öğrenciler okullarındaki destek eğitim odalarında gelişimlerini destekleyici eğitim alabilirler.</a:t>
            </a:r>
          </a:p>
          <a:p>
            <a:pPr marL="82296" indent="0">
              <a:buNone/>
            </a:pPr>
            <a:endParaRPr lang="tr-TR" dirty="0" smtClean="0"/>
          </a:p>
          <a:p>
            <a:pPr marL="82296" indent="0">
              <a:buNone/>
            </a:pPr>
            <a:endParaRPr lang="tr-TR" dirty="0" smtClean="0"/>
          </a:p>
          <a:p>
            <a:pPr marL="82296" indent="0">
              <a:buNone/>
            </a:pPr>
            <a:endParaRPr lang="tr-TR" dirty="0"/>
          </a:p>
        </p:txBody>
      </p:sp>
    </p:spTree>
    <p:extLst>
      <p:ext uri="{BB962C8B-B14F-4D97-AF65-F5344CB8AC3E}">
        <p14:creationId xmlns:p14="http://schemas.microsoft.com/office/powerpoint/2010/main" val="65389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chemeClr val="tx1"/>
                </a:solidFill>
                <a:latin typeface="Times New Roman" pitchFamily="18" charset="0"/>
                <a:cs typeface="Times New Roman" pitchFamily="18" charset="0"/>
              </a:rPr>
              <a:t>Özel Eğitim Hizmetleri Bölümü</a:t>
            </a:r>
            <a:endParaRPr lang="tr-TR" sz="3600"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82296" indent="0" algn="just">
              <a:buNone/>
            </a:pPr>
            <a:r>
              <a:rPr lang="tr-TR" dirty="0" smtClean="0">
                <a:latin typeface="Times New Roman" pitchFamily="18" charset="0"/>
                <a:cs typeface="Times New Roman" pitchFamily="18" charset="0"/>
              </a:rPr>
              <a:t>İlimiz genelindeki tüm bireylerin </a:t>
            </a:r>
            <a:r>
              <a:rPr lang="tr-TR" dirty="0">
                <a:latin typeface="Times New Roman" pitchFamily="18" charset="0"/>
                <a:cs typeface="Times New Roman" pitchFamily="18" charset="0"/>
              </a:rPr>
              <a:t>özel eğitim ihtiyaçlarını belirlemek üzere hizmet sunmaktadır. Bunun için bireylerin eğitsel değerlendirme  ve tanılaması yapılarak uygun eğitim ortamlarına yönlendirilmesine ve özel eğitim ve rehabilitasyon merkezlerinde uygulanan destek eğitim programlarından faydalanmasına karar verir.</a:t>
            </a:r>
          </a:p>
        </p:txBody>
      </p:sp>
    </p:spTree>
    <p:extLst>
      <p:ext uri="{BB962C8B-B14F-4D97-AF65-F5344CB8AC3E}">
        <p14:creationId xmlns:p14="http://schemas.microsoft.com/office/powerpoint/2010/main" val="31418895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188640"/>
            <a:ext cx="7602048" cy="1512168"/>
          </a:xfrm>
        </p:spPr>
        <p:txBody>
          <a:bodyPr>
            <a:noAutofit/>
          </a:bodyPr>
          <a:lstStyle/>
          <a:p>
            <a:r>
              <a:rPr lang="tr-TR" sz="2800" b="1" dirty="0">
                <a:solidFill>
                  <a:schemeClr val="tx1"/>
                </a:solidFill>
                <a:latin typeface="Times New Roman" pitchFamily="18" charset="0"/>
                <a:cs typeface="Times New Roman" pitchFamily="18" charset="0"/>
              </a:rPr>
              <a:t>Okulumuzda Bir Öğrencinin Üstün  Yetenekli olduğunu düşünüyorum. Öğrencinin Özel Yetenekli Birey Kaynaştırma Eğitimine Alınması İçin Ne Yapılmalıdır</a:t>
            </a:r>
            <a:r>
              <a:rPr lang="tr-TR" sz="2800" dirty="0">
                <a:solidFill>
                  <a:schemeClr val="tx1"/>
                </a:solidFill>
              </a:rPr>
              <a:t>?</a:t>
            </a:r>
          </a:p>
        </p:txBody>
      </p:sp>
      <p:sp>
        <p:nvSpPr>
          <p:cNvPr id="3" name="İçerik Yer Tutucusu 2"/>
          <p:cNvSpPr>
            <a:spLocks noGrp="1"/>
          </p:cNvSpPr>
          <p:nvPr>
            <p:ph idx="1"/>
          </p:nvPr>
        </p:nvSpPr>
        <p:spPr>
          <a:xfrm>
            <a:off x="1435608" y="1844824"/>
            <a:ext cx="7498080" cy="4403576"/>
          </a:xfrm>
        </p:spPr>
        <p:txBody>
          <a:bodyPr>
            <a:normAutofit lnSpcReduction="10000"/>
          </a:bodyPr>
          <a:lstStyle/>
          <a:p>
            <a:pPr marL="82296" indent="0">
              <a:buNone/>
            </a:pPr>
            <a:endParaRPr lang="tr-TR" dirty="0" smtClean="0"/>
          </a:p>
          <a:p>
            <a:pPr marL="82296" indent="0">
              <a:buNone/>
            </a:pPr>
            <a:r>
              <a:rPr lang="tr-TR" dirty="0" smtClean="0"/>
              <a:t>Öğrenci </a:t>
            </a:r>
            <a:r>
              <a:rPr lang="tr-TR" dirty="0"/>
              <a:t>için “Eğitsel Değerlendirme İsteği Formu” doldurularak kayıtlı bulunduğu okulun bağlı olduğu Rehberlik ve Araştırma Merkezinden randevu talep edilmelidir. Gerekli değerlendirmeler yapıldıktan sonra özel yetenekli olduğu tespit edilen öğrenci Özel Yetenekli Birey kaynaştırmasına alınacaktır. </a:t>
            </a:r>
          </a:p>
          <a:p>
            <a:pPr marL="82296" indent="0">
              <a:buNone/>
            </a:pPr>
            <a:endParaRPr lang="tr-TR" dirty="0"/>
          </a:p>
        </p:txBody>
      </p:sp>
    </p:spTree>
    <p:extLst>
      <p:ext uri="{BB962C8B-B14F-4D97-AF65-F5344CB8AC3E}">
        <p14:creationId xmlns:p14="http://schemas.microsoft.com/office/powerpoint/2010/main" val="42562434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1354162"/>
          </a:xfrm>
        </p:spPr>
        <p:txBody>
          <a:bodyPr>
            <a:noAutofit/>
          </a:bodyPr>
          <a:lstStyle/>
          <a:p>
            <a:r>
              <a:rPr lang="tr-TR" sz="3000" b="1" dirty="0" err="1" smtClean="0">
                <a:solidFill>
                  <a:schemeClr val="tx1"/>
                </a:solidFill>
              </a:rPr>
              <a:t>BİLSEM'e</a:t>
            </a:r>
            <a:r>
              <a:rPr lang="tr-TR" sz="3000" b="1" dirty="0" smtClean="0">
                <a:solidFill>
                  <a:schemeClr val="tx1"/>
                </a:solidFill>
              </a:rPr>
              <a:t> </a:t>
            </a:r>
            <a:r>
              <a:rPr lang="tr-TR" sz="3000" b="1" dirty="0" smtClean="0">
                <a:solidFill>
                  <a:schemeClr val="tx1"/>
                </a:solidFill>
                <a:latin typeface="Times New Roman" pitchFamily="18" charset="0"/>
                <a:cs typeface="Times New Roman" pitchFamily="18" charset="0"/>
              </a:rPr>
              <a:t>Gitme </a:t>
            </a:r>
            <a:r>
              <a:rPr lang="tr-TR" sz="3000" b="1" dirty="0">
                <a:solidFill>
                  <a:schemeClr val="tx1"/>
                </a:solidFill>
                <a:latin typeface="Times New Roman" pitchFamily="18" charset="0"/>
                <a:cs typeface="Times New Roman" pitchFamily="18" charset="0"/>
              </a:rPr>
              <a:t>İmkânı Olmayan Öğrencilere Yönelik Uygulamalar nelerdir?</a:t>
            </a:r>
            <a:r>
              <a:rPr lang="tr-TR" sz="3000" b="1" dirty="0" smtClean="0">
                <a:solidFill>
                  <a:schemeClr val="tx1"/>
                </a:solidFill>
              </a:rPr>
              <a:t> </a:t>
            </a:r>
            <a:endParaRPr lang="tr-TR" sz="3000" b="1" dirty="0">
              <a:solidFill>
                <a:schemeClr val="tx1"/>
              </a:solidFill>
            </a:endParaRPr>
          </a:p>
        </p:txBody>
      </p:sp>
      <p:sp>
        <p:nvSpPr>
          <p:cNvPr id="3" name="İçerik Yer Tutucusu 2"/>
          <p:cNvSpPr>
            <a:spLocks noGrp="1"/>
          </p:cNvSpPr>
          <p:nvPr>
            <p:ph idx="1"/>
          </p:nvPr>
        </p:nvSpPr>
        <p:spPr>
          <a:xfrm>
            <a:off x="1435608" y="1628800"/>
            <a:ext cx="7498080" cy="4619600"/>
          </a:xfrm>
        </p:spPr>
        <p:txBody>
          <a:bodyPr/>
          <a:lstStyle/>
          <a:p>
            <a:pPr marL="82296" indent="0">
              <a:buNone/>
            </a:pPr>
            <a:endParaRPr lang="tr-TR" b="1" dirty="0" smtClean="0"/>
          </a:p>
          <a:p>
            <a:pPr marL="82296" indent="0" algn="just">
              <a:buNone/>
            </a:pPr>
            <a:r>
              <a:rPr lang="tr-TR" sz="3000" dirty="0" err="1" smtClean="0"/>
              <a:t>BİLSEM’lere</a:t>
            </a:r>
            <a:r>
              <a:rPr lang="tr-TR" sz="3000" dirty="0" smtClean="0"/>
              <a:t> </a:t>
            </a:r>
            <a:r>
              <a:rPr lang="tr-TR" sz="3000" dirty="0"/>
              <a:t>ulaşım imkânı bulunmayan ya da Bakanlığın belirlediği sınıf seviyesi dışında tanılaması gerçekleşen </a:t>
            </a:r>
            <a:r>
              <a:rPr lang="tr-TR" sz="3000" dirty="0" smtClean="0"/>
              <a:t>özel yetenekli öğrenciler</a:t>
            </a:r>
            <a:r>
              <a:rPr lang="tr-TR" sz="3000" dirty="0"/>
              <a:t>, okullarında </a:t>
            </a:r>
            <a:r>
              <a:rPr lang="tr-TR" sz="3000" dirty="0" smtClean="0"/>
              <a:t>hizmet veren </a:t>
            </a:r>
            <a:r>
              <a:rPr lang="tr-TR" sz="3000" dirty="0"/>
              <a:t>destek </a:t>
            </a:r>
            <a:r>
              <a:rPr lang="tr-TR" sz="3000" dirty="0" smtClean="0"/>
              <a:t>eğitim odalarından yararlanmaktadır</a:t>
            </a:r>
            <a:r>
              <a:rPr lang="tr-TR" sz="3000" dirty="0"/>
              <a:t>. </a:t>
            </a:r>
          </a:p>
          <a:p>
            <a:pPr marL="82296" indent="0" algn="just">
              <a:buNone/>
            </a:pPr>
            <a:endParaRPr lang="tr-TR" b="1" dirty="0"/>
          </a:p>
        </p:txBody>
      </p:sp>
    </p:spTree>
    <p:extLst>
      <p:ext uri="{BB962C8B-B14F-4D97-AF65-F5344CB8AC3E}">
        <p14:creationId xmlns:p14="http://schemas.microsoft.com/office/powerpoint/2010/main" val="11390217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1282154"/>
          </a:xfrm>
        </p:spPr>
        <p:txBody>
          <a:bodyPr>
            <a:normAutofit/>
          </a:bodyPr>
          <a:lstStyle/>
          <a:p>
            <a:r>
              <a:rPr lang="tr-TR" sz="3200" b="1" dirty="0">
                <a:solidFill>
                  <a:schemeClr val="tx1"/>
                </a:solidFill>
                <a:latin typeface="Times New Roman" pitchFamily="18" charset="0"/>
                <a:cs typeface="Times New Roman" pitchFamily="18" charset="0"/>
              </a:rPr>
              <a:t>Özel Eğitime İhtiyacı Olan Öğrenci</a:t>
            </a:r>
            <a:br>
              <a:rPr lang="tr-TR" sz="3200" b="1" dirty="0">
                <a:solidFill>
                  <a:schemeClr val="tx1"/>
                </a:solidFill>
                <a:latin typeface="Times New Roman" pitchFamily="18" charset="0"/>
                <a:cs typeface="Times New Roman" pitchFamily="18" charset="0"/>
              </a:rPr>
            </a:br>
            <a:r>
              <a:rPr lang="tr-TR" sz="3200" b="1" dirty="0">
                <a:solidFill>
                  <a:schemeClr val="tx1"/>
                </a:solidFill>
                <a:latin typeface="Times New Roman" pitchFamily="18" charset="0"/>
                <a:cs typeface="Times New Roman" pitchFamily="18" charset="0"/>
              </a:rPr>
              <a:t>Hangi Derslerden </a:t>
            </a:r>
            <a:r>
              <a:rPr lang="tr-TR" sz="3200" b="1" dirty="0" smtClean="0">
                <a:solidFill>
                  <a:schemeClr val="tx1"/>
                </a:solidFill>
                <a:latin typeface="Times New Roman" pitchFamily="18" charset="0"/>
                <a:cs typeface="Times New Roman" pitchFamily="18" charset="0"/>
              </a:rPr>
              <a:t>Muaf  Tutulabilir</a:t>
            </a:r>
            <a:r>
              <a:rPr lang="tr-TR" sz="3200" b="1" dirty="0">
                <a:solidFill>
                  <a:schemeClr val="tx1"/>
                </a:solidFill>
                <a:latin typeface="Times New Roman" pitchFamily="18" charset="0"/>
                <a:cs typeface="Times New Roman" pitchFamily="18" charset="0"/>
              </a:rPr>
              <a:t>?</a:t>
            </a:r>
          </a:p>
        </p:txBody>
      </p:sp>
      <p:sp>
        <p:nvSpPr>
          <p:cNvPr id="3" name="İçerik Yer Tutucusu 2"/>
          <p:cNvSpPr>
            <a:spLocks noGrp="1"/>
          </p:cNvSpPr>
          <p:nvPr>
            <p:ph idx="1"/>
          </p:nvPr>
        </p:nvSpPr>
        <p:spPr>
          <a:xfrm>
            <a:off x="1331640" y="1617712"/>
            <a:ext cx="7776864" cy="4691608"/>
          </a:xfrm>
        </p:spPr>
        <p:txBody>
          <a:bodyPr>
            <a:normAutofit fontScale="92500" lnSpcReduction="10000"/>
          </a:bodyPr>
          <a:lstStyle/>
          <a:p>
            <a:pPr marL="82296" indent="0">
              <a:buNone/>
            </a:pPr>
            <a:r>
              <a:rPr lang="tr-TR" dirty="0">
                <a:latin typeface="Times New Roman" pitchFamily="18" charset="0"/>
                <a:cs typeface="Times New Roman" pitchFamily="18" charset="0"/>
              </a:rPr>
              <a:t>İşitme yetersizliği, zihinsel yetersizliği </a:t>
            </a:r>
            <a:r>
              <a:rPr lang="tr-TR" dirty="0" smtClean="0">
                <a:latin typeface="Times New Roman" pitchFamily="18" charset="0"/>
                <a:cs typeface="Times New Roman" pitchFamily="18" charset="0"/>
              </a:rPr>
              <a:t>ve otizmi</a:t>
            </a:r>
            <a:endParaRPr lang="tr-TR" dirty="0">
              <a:latin typeface="Times New Roman" pitchFamily="18" charset="0"/>
              <a:cs typeface="Times New Roman" pitchFamily="18" charset="0"/>
            </a:endParaRPr>
          </a:p>
          <a:p>
            <a:pPr marL="82296" indent="0">
              <a:buNone/>
            </a:pPr>
            <a:r>
              <a:rPr lang="tr-TR" dirty="0">
                <a:latin typeface="Times New Roman" pitchFamily="18" charset="0"/>
                <a:cs typeface="Times New Roman" pitchFamily="18" charset="0"/>
              </a:rPr>
              <a:t>olan Tam Zamanlı Kaynaştırma öğrencileri </a:t>
            </a:r>
            <a:r>
              <a:rPr lang="tr-TR" dirty="0" smtClean="0">
                <a:latin typeface="Times New Roman" pitchFamily="18" charset="0"/>
                <a:cs typeface="Times New Roman" pitchFamily="18" charset="0"/>
              </a:rPr>
              <a:t>velinin yazılı </a:t>
            </a:r>
            <a:r>
              <a:rPr lang="tr-TR" dirty="0">
                <a:latin typeface="Times New Roman" pitchFamily="18" charset="0"/>
                <a:cs typeface="Times New Roman" pitchFamily="18" charset="0"/>
              </a:rPr>
              <a:t>talebi ve BEP geliştirme biriminin </a:t>
            </a:r>
            <a:r>
              <a:rPr lang="tr-TR" dirty="0" smtClean="0">
                <a:latin typeface="Times New Roman" pitchFamily="18" charset="0"/>
                <a:cs typeface="Times New Roman" pitchFamily="18" charset="0"/>
              </a:rPr>
              <a:t>kararı doğrultusunda </a:t>
            </a:r>
            <a:r>
              <a:rPr lang="tr-TR" dirty="0">
                <a:latin typeface="Times New Roman" pitchFamily="18" charset="0"/>
                <a:cs typeface="Times New Roman" pitchFamily="18" charset="0"/>
              </a:rPr>
              <a:t>her tür ve kademe de </a:t>
            </a:r>
            <a:r>
              <a:rPr lang="tr-TR" b="1" i="1" dirty="0" smtClean="0">
                <a:latin typeface="Times New Roman" pitchFamily="18" charset="0"/>
                <a:cs typeface="Times New Roman" pitchFamily="18" charset="0"/>
              </a:rPr>
              <a:t>«yabancı dil dersinden»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muaf tutulabilirler</a:t>
            </a:r>
            <a:r>
              <a:rPr lang="tr-TR" dirty="0" smtClean="0">
                <a:latin typeface="Times New Roman" pitchFamily="18" charset="0"/>
                <a:cs typeface="Times New Roman" pitchFamily="18" charset="0"/>
              </a:rPr>
              <a:t>.        </a:t>
            </a:r>
            <a:r>
              <a:rPr lang="tr-TR" sz="2200" b="1" i="1" dirty="0" smtClean="0">
                <a:latin typeface="Times New Roman" pitchFamily="18" charset="0"/>
                <a:cs typeface="Times New Roman" pitchFamily="18" charset="0"/>
              </a:rPr>
              <a:t>( </a:t>
            </a:r>
            <a:r>
              <a:rPr lang="tr-TR" sz="2200" b="1" i="1" dirty="0">
                <a:latin typeface="Times New Roman" pitchFamily="18" charset="0"/>
                <a:cs typeface="Times New Roman" pitchFamily="18" charset="0"/>
              </a:rPr>
              <a:t>ÖEHY: Madde: 24</a:t>
            </a:r>
            <a:r>
              <a:rPr lang="tr-TR" b="1" i="1" dirty="0">
                <a:latin typeface="Times New Roman" pitchFamily="18" charset="0"/>
                <a:cs typeface="Times New Roman" pitchFamily="18" charset="0"/>
              </a:rPr>
              <a:t>) </a:t>
            </a:r>
            <a:endParaRPr lang="tr-TR" b="1" i="1" dirty="0" smtClean="0">
              <a:latin typeface="Times New Roman" pitchFamily="18" charset="0"/>
              <a:cs typeface="Times New Roman" pitchFamily="18" charset="0"/>
            </a:endParaRPr>
          </a:p>
          <a:p>
            <a:pPr marL="82296" indent="0">
              <a:buNone/>
            </a:pPr>
            <a:r>
              <a:rPr lang="tr-TR" dirty="0" smtClean="0">
                <a:latin typeface="Times New Roman" pitchFamily="18" charset="0"/>
                <a:cs typeface="Times New Roman" pitchFamily="18" charset="0"/>
              </a:rPr>
              <a:t>Bu öğrenciler </a:t>
            </a:r>
            <a:r>
              <a:rPr lang="tr-TR" dirty="0">
                <a:latin typeface="Times New Roman" pitchFamily="18" charset="0"/>
                <a:cs typeface="Times New Roman" pitchFamily="18" charset="0"/>
              </a:rPr>
              <a:t>merkezi </a:t>
            </a:r>
            <a:r>
              <a:rPr lang="tr-TR" dirty="0" smtClean="0">
                <a:latin typeface="Times New Roman" pitchFamily="18" charset="0"/>
                <a:cs typeface="Times New Roman" pitchFamily="18" charset="0"/>
              </a:rPr>
              <a:t>sistem sınavlarında da yabancı dil dersi </a:t>
            </a:r>
            <a:r>
              <a:rPr lang="tr-TR" dirty="0">
                <a:latin typeface="Times New Roman" pitchFamily="18" charset="0"/>
                <a:cs typeface="Times New Roman" pitchFamily="18" charset="0"/>
              </a:rPr>
              <a:t>sınavından muaf tutulurlar. Öğrencilerin </a:t>
            </a:r>
            <a:r>
              <a:rPr lang="tr-TR" dirty="0" smtClean="0">
                <a:latin typeface="Times New Roman" pitchFamily="18" charset="0"/>
                <a:cs typeface="Times New Roman" pitchFamily="18" charset="0"/>
              </a:rPr>
              <a:t>yabancı dil </a:t>
            </a:r>
            <a:r>
              <a:rPr lang="tr-TR" dirty="0">
                <a:latin typeface="Times New Roman" pitchFamily="18" charset="0"/>
                <a:cs typeface="Times New Roman" pitchFamily="18" charset="0"/>
              </a:rPr>
              <a:t>dersinden muaf olma durumu okul yönetimince </a:t>
            </a:r>
            <a:r>
              <a:rPr lang="tr-TR" dirty="0" smtClean="0">
                <a:latin typeface="Times New Roman" pitchFamily="18" charset="0"/>
                <a:cs typeface="Times New Roman" pitchFamily="18" charset="0"/>
              </a:rPr>
              <a:t>e-okula işlenir</a:t>
            </a:r>
            <a:r>
              <a:rPr lang="tr-TR" dirty="0">
                <a:latin typeface="Times New Roman" pitchFamily="18" charset="0"/>
                <a:cs typeface="Times New Roman" pitchFamily="18" charset="0"/>
              </a:rPr>
              <a:t>.</a:t>
            </a:r>
          </a:p>
        </p:txBody>
      </p:sp>
    </p:spTree>
    <p:extLst>
      <p:ext uri="{BB962C8B-B14F-4D97-AF65-F5344CB8AC3E}">
        <p14:creationId xmlns:p14="http://schemas.microsoft.com/office/powerpoint/2010/main" val="14666585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5656" y="116632"/>
            <a:ext cx="7498080" cy="936104"/>
          </a:xfrm>
        </p:spPr>
        <p:txBody>
          <a:bodyPr>
            <a:noAutofit/>
          </a:bodyPr>
          <a:lstStyle/>
          <a:p>
            <a:r>
              <a:rPr lang="tr-TR" sz="3200" b="1" dirty="0">
                <a:solidFill>
                  <a:schemeClr val="tx1"/>
                </a:solidFill>
                <a:latin typeface="Times New Roman" pitchFamily="18" charset="0"/>
                <a:cs typeface="Times New Roman" pitchFamily="18" charset="0"/>
              </a:rPr>
              <a:t>Resmi</a:t>
            </a:r>
            <a:r>
              <a:rPr lang="tr-TR" sz="3200" b="1" dirty="0">
                <a:solidFill>
                  <a:schemeClr val="tx1"/>
                </a:solidFill>
              </a:rPr>
              <a:t> Tedbir Kararı Nedir?</a:t>
            </a:r>
          </a:p>
        </p:txBody>
      </p:sp>
      <p:sp>
        <p:nvSpPr>
          <p:cNvPr id="3" name="İçerik Yer Tutucusu 2"/>
          <p:cNvSpPr>
            <a:spLocks noGrp="1"/>
          </p:cNvSpPr>
          <p:nvPr>
            <p:ph idx="1"/>
          </p:nvPr>
        </p:nvSpPr>
        <p:spPr>
          <a:xfrm>
            <a:off x="1435608" y="1124744"/>
            <a:ext cx="7498080" cy="5123656"/>
          </a:xfrm>
        </p:spPr>
        <p:txBody>
          <a:bodyPr>
            <a:normAutofit lnSpcReduction="10000"/>
          </a:bodyPr>
          <a:lstStyle/>
          <a:p>
            <a:pPr marL="82296" indent="0" algn="just">
              <a:buNone/>
            </a:pPr>
            <a:r>
              <a:rPr lang="tr-TR" sz="3000" dirty="0">
                <a:latin typeface="Times New Roman" pitchFamily="18" charset="0"/>
                <a:cs typeface="Times New Roman" pitchFamily="18" charset="0"/>
              </a:rPr>
              <a:t>Zorunlu eğitim çağındaki bireyler için Milli Eğitim Müdürlükleri bünyesinde oluşturulan Özel Eğitim Hizmetleri Kurulu, Özel Eğitim Değerlendirme </a:t>
            </a:r>
            <a:r>
              <a:rPr lang="tr-TR" sz="3000" dirty="0" smtClean="0">
                <a:latin typeface="Times New Roman" pitchFamily="18" charset="0"/>
                <a:cs typeface="Times New Roman" pitchFamily="18" charset="0"/>
              </a:rPr>
              <a:t>Kurulu Raporu</a:t>
            </a:r>
          </a:p>
          <a:p>
            <a:pPr marL="82296" indent="0" algn="just">
              <a:buNone/>
            </a:pPr>
            <a:r>
              <a:rPr lang="tr-TR" sz="2700" b="1" i="1" dirty="0">
                <a:latin typeface="Times New Roman" pitchFamily="18" charset="0"/>
                <a:cs typeface="Times New Roman" pitchFamily="18" charset="0"/>
              </a:rPr>
              <a:t>(Kaynaştırma/Özel Eğitim </a:t>
            </a:r>
            <a:r>
              <a:rPr lang="tr-TR" sz="2700" b="1" i="1" dirty="0" smtClean="0">
                <a:latin typeface="Times New Roman" pitchFamily="18" charset="0"/>
                <a:cs typeface="Times New Roman" pitchFamily="18" charset="0"/>
              </a:rPr>
              <a:t>Sınıfı/Özel Eğitim</a:t>
            </a:r>
          </a:p>
          <a:p>
            <a:pPr marL="82296" indent="0" algn="just">
              <a:buNone/>
            </a:pPr>
            <a:r>
              <a:rPr lang="tr-TR" sz="2700" b="1" i="1" dirty="0" smtClean="0">
                <a:latin typeface="Times New Roman" pitchFamily="18" charset="0"/>
                <a:cs typeface="Times New Roman" pitchFamily="18" charset="0"/>
              </a:rPr>
              <a:t> Okulu/Evde Eğitim/Hastanede Eğitimi) </a:t>
            </a:r>
          </a:p>
          <a:p>
            <a:pPr marL="82296" indent="0" algn="just">
              <a:buNone/>
            </a:pPr>
            <a:r>
              <a:rPr lang="tr-TR" sz="2700" dirty="0" smtClean="0">
                <a:latin typeface="Times New Roman" pitchFamily="18" charset="0"/>
                <a:cs typeface="Times New Roman" pitchFamily="18" charset="0"/>
              </a:rPr>
              <a:t>doğrultusunda </a:t>
            </a:r>
            <a:r>
              <a:rPr lang="tr-TR" sz="3000" dirty="0" smtClean="0">
                <a:latin typeface="Times New Roman" pitchFamily="18" charset="0"/>
                <a:cs typeface="Times New Roman" pitchFamily="18" charset="0"/>
              </a:rPr>
              <a:t>ve velinin yazılı talebini dikkate alarak bireyin resmî bir okula yerleştirilmesine karar verir. Bu karar kademe geçişi veya eğitim türü değişikliği olmadığı sürece geçerlidir. </a:t>
            </a:r>
            <a:endParaRPr lang="tr-TR" sz="3000" dirty="0">
              <a:latin typeface="Times New Roman" pitchFamily="18" charset="0"/>
              <a:cs typeface="Times New Roman" pitchFamily="18" charset="0"/>
            </a:endParaRPr>
          </a:p>
        </p:txBody>
      </p:sp>
    </p:spTree>
    <p:extLst>
      <p:ext uri="{BB962C8B-B14F-4D97-AF65-F5344CB8AC3E}">
        <p14:creationId xmlns:p14="http://schemas.microsoft.com/office/powerpoint/2010/main" val="3027341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solidFill>
                  <a:schemeClr val="tx1"/>
                </a:solidFill>
              </a:rPr>
              <a:t>Destek Eğitim </a:t>
            </a:r>
            <a:r>
              <a:rPr lang="tr-TR" sz="3600" b="1" dirty="0" smtClean="0">
                <a:solidFill>
                  <a:schemeClr val="tx1"/>
                </a:solidFill>
              </a:rPr>
              <a:t>Raporu Nedir</a:t>
            </a:r>
            <a:r>
              <a:rPr lang="tr-TR" sz="3600" b="1" dirty="0">
                <a:solidFill>
                  <a:schemeClr val="tx1"/>
                </a:solidFill>
              </a:rPr>
              <a:t>?</a:t>
            </a:r>
          </a:p>
        </p:txBody>
      </p:sp>
      <p:sp>
        <p:nvSpPr>
          <p:cNvPr id="3" name="İçerik Yer Tutucusu 2"/>
          <p:cNvSpPr>
            <a:spLocks noGrp="1"/>
          </p:cNvSpPr>
          <p:nvPr>
            <p:ph idx="1"/>
          </p:nvPr>
        </p:nvSpPr>
        <p:spPr/>
        <p:txBody>
          <a:bodyPr>
            <a:normAutofit/>
          </a:bodyPr>
          <a:lstStyle/>
          <a:p>
            <a:pPr marL="82296" indent="0">
              <a:buNone/>
            </a:pPr>
            <a:r>
              <a:rPr lang="tr-TR" dirty="0"/>
              <a:t>Özel Öğretim Kurumları Kanunu kapsamında hizmet </a:t>
            </a:r>
            <a:r>
              <a:rPr lang="tr-TR" dirty="0" smtClean="0"/>
              <a:t>sunan </a:t>
            </a:r>
            <a:r>
              <a:rPr lang="tr-TR" b="1" i="1" dirty="0" smtClean="0"/>
              <a:t>rehabilitasyon merkezlerinde </a:t>
            </a:r>
            <a:r>
              <a:rPr lang="tr-TR" dirty="0" smtClean="0"/>
              <a:t>  destek </a:t>
            </a:r>
            <a:r>
              <a:rPr lang="tr-TR" dirty="0"/>
              <a:t>eğitim almasına karar verilen </a:t>
            </a:r>
            <a:r>
              <a:rPr lang="tr-TR" dirty="0" smtClean="0"/>
              <a:t>öğrencilere  verilen rapordur.</a:t>
            </a:r>
            <a:endParaRPr lang="tr-TR" dirty="0"/>
          </a:p>
          <a:p>
            <a:pPr marL="82296" indent="0">
              <a:buNone/>
            </a:pPr>
            <a:endParaRPr lang="tr-TR" dirty="0"/>
          </a:p>
        </p:txBody>
      </p:sp>
    </p:spTree>
    <p:extLst>
      <p:ext uri="{BB962C8B-B14F-4D97-AF65-F5344CB8AC3E}">
        <p14:creationId xmlns:p14="http://schemas.microsoft.com/office/powerpoint/2010/main" val="14524809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74638"/>
            <a:ext cx="7920880" cy="1282154"/>
          </a:xfrm>
        </p:spPr>
        <p:txBody>
          <a:bodyPr>
            <a:normAutofit/>
          </a:bodyPr>
          <a:lstStyle/>
          <a:p>
            <a:r>
              <a:rPr lang="tr-TR" sz="2400" b="1" dirty="0">
                <a:solidFill>
                  <a:schemeClr val="tx1"/>
                </a:solidFill>
                <a:latin typeface="Times New Roman" pitchFamily="18" charset="0"/>
                <a:cs typeface="Times New Roman" pitchFamily="18" charset="0"/>
              </a:rPr>
              <a:t>Sadece ‘Dikkat Eksikliği </a:t>
            </a:r>
            <a:r>
              <a:rPr lang="tr-TR" sz="2400" b="1" dirty="0" smtClean="0">
                <a:solidFill>
                  <a:schemeClr val="tx1"/>
                </a:solidFill>
                <a:latin typeface="Times New Roman" pitchFamily="18" charset="0"/>
                <a:cs typeface="Times New Roman" pitchFamily="18" charset="0"/>
              </a:rPr>
              <a:t>ve Hiperaktivite Bozukluğu </a:t>
            </a:r>
            <a:r>
              <a:rPr lang="tr-TR" sz="2400" b="1" dirty="0">
                <a:solidFill>
                  <a:schemeClr val="tx1"/>
                </a:solidFill>
                <a:latin typeface="Times New Roman" pitchFamily="18" charset="0"/>
                <a:cs typeface="Times New Roman" pitchFamily="18" charset="0"/>
              </a:rPr>
              <a:t>– Dil ve Konuşma Güçlüğü - Özel </a:t>
            </a:r>
            <a:r>
              <a:rPr lang="tr-TR" sz="2400" b="1" dirty="0" smtClean="0">
                <a:solidFill>
                  <a:schemeClr val="tx1"/>
                </a:solidFill>
                <a:latin typeface="Times New Roman" pitchFamily="18" charset="0"/>
                <a:cs typeface="Times New Roman" pitchFamily="18" charset="0"/>
              </a:rPr>
              <a:t>Öğrenme  Güçlüğü </a:t>
            </a:r>
            <a:r>
              <a:rPr lang="tr-TR" sz="2400" b="1" dirty="0">
                <a:solidFill>
                  <a:schemeClr val="tx1"/>
                </a:solidFill>
                <a:latin typeface="Times New Roman" pitchFamily="18" charset="0"/>
                <a:cs typeface="Times New Roman" pitchFamily="18" charset="0"/>
              </a:rPr>
              <a:t>- Bedensel Yetersizliği’ olan öğrenciler </a:t>
            </a:r>
            <a:r>
              <a:rPr lang="tr-TR" sz="2400" b="1" dirty="0" smtClean="0">
                <a:solidFill>
                  <a:schemeClr val="tx1"/>
                </a:solidFill>
                <a:latin typeface="Times New Roman" pitchFamily="18" charset="0"/>
                <a:cs typeface="Times New Roman" pitchFamily="18" charset="0"/>
              </a:rPr>
              <a:t>hangi okul/sınıfa </a:t>
            </a:r>
            <a:r>
              <a:rPr lang="tr-TR" sz="2400" b="1" dirty="0">
                <a:solidFill>
                  <a:schemeClr val="tx1"/>
                </a:solidFill>
                <a:latin typeface="Times New Roman" pitchFamily="18" charset="0"/>
                <a:cs typeface="Times New Roman" pitchFamily="18" charset="0"/>
              </a:rPr>
              <a:t>yönlendirilir? </a:t>
            </a:r>
          </a:p>
        </p:txBody>
      </p:sp>
      <p:sp>
        <p:nvSpPr>
          <p:cNvPr id="3" name="İçerik Yer Tutucusu 2"/>
          <p:cNvSpPr>
            <a:spLocks noGrp="1"/>
          </p:cNvSpPr>
          <p:nvPr>
            <p:ph idx="1"/>
          </p:nvPr>
        </p:nvSpPr>
        <p:spPr>
          <a:xfrm>
            <a:off x="1259632" y="1988840"/>
            <a:ext cx="7560840" cy="4259560"/>
          </a:xfrm>
        </p:spPr>
        <p:txBody>
          <a:bodyPr>
            <a:normAutofit/>
          </a:bodyPr>
          <a:lstStyle/>
          <a:p>
            <a:pPr marL="82296" indent="0">
              <a:buNone/>
            </a:pPr>
            <a:r>
              <a:rPr lang="tr-TR" dirty="0"/>
              <a:t>Bu öğrenciler için sadece </a:t>
            </a:r>
            <a:r>
              <a:rPr lang="tr-TR" b="1" dirty="0" smtClean="0">
                <a:latin typeface="Times New Roman" pitchFamily="18" charset="0"/>
                <a:cs typeface="Times New Roman" pitchFamily="18" charset="0"/>
              </a:rPr>
              <a:t>«Tam </a:t>
            </a:r>
            <a:r>
              <a:rPr lang="tr-TR" b="1" dirty="0">
                <a:latin typeface="Times New Roman" pitchFamily="18" charset="0"/>
                <a:cs typeface="Times New Roman" pitchFamily="18" charset="0"/>
              </a:rPr>
              <a:t>Zamanlı </a:t>
            </a:r>
            <a:r>
              <a:rPr lang="tr-TR" b="1" dirty="0" smtClean="0">
                <a:latin typeface="Times New Roman" pitchFamily="18" charset="0"/>
                <a:cs typeface="Times New Roman" pitchFamily="18" charset="0"/>
              </a:rPr>
              <a:t>Kaynaştırma/Bütünleştirme» </a:t>
            </a:r>
            <a:r>
              <a:rPr lang="tr-TR" dirty="0" smtClean="0"/>
              <a:t>kararı verilir.</a:t>
            </a:r>
          </a:p>
          <a:p>
            <a:pPr marL="82296" indent="0">
              <a:buNone/>
            </a:pPr>
            <a:endParaRPr lang="tr-TR" dirty="0"/>
          </a:p>
        </p:txBody>
      </p:sp>
    </p:spTree>
    <p:extLst>
      <p:ext uri="{BB962C8B-B14F-4D97-AF65-F5344CB8AC3E}">
        <p14:creationId xmlns:p14="http://schemas.microsoft.com/office/powerpoint/2010/main" val="35568970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smtClean="0">
                <a:solidFill>
                  <a:schemeClr val="tx1"/>
                </a:solidFill>
                <a:latin typeface="Times New Roman" pitchFamily="18" charset="0"/>
                <a:cs typeface="Times New Roman" pitchFamily="18" charset="0"/>
              </a:rPr>
              <a:t/>
            </a:r>
            <a:br>
              <a:rPr lang="tr-TR" sz="3200" b="1" dirty="0" smtClean="0">
                <a:solidFill>
                  <a:schemeClr val="tx1"/>
                </a:solidFill>
                <a:latin typeface="Times New Roman" pitchFamily="18" charset="0"/>
                <a:cs typeface="Times New Roman" pitchFamily="18" charset="0"/>
              </a:rPr>
            </a:br>
            <a:r>
              <a:rPr lang="tr-TR" sz="3200" b="1" dirty="0" smtClean="0">
                <a:solidFill>
                  <a:schemeClr val="tx1"/>
                </a:solidFill>
                <a:latin typeface="Times New Roman" pitchFamily="18" charset="0"/>
                <a:cs typeface="Times New Roman" pitchFamily="18" charset="0"/>
              </a:rPr>
              <a:t>Süreğen </a:t>
            </a:r>
            <a:r>
              <a:rPr lang="tr-TR" sz="3200" b="1" dirty="0">
                <a:solidFill>
                  <a:schemeClr val="tx1"/>
                </a:solidFill>
                <a:latin typeface="Times New Roman" pitchFamily="18" charset="0"/>
                <a:cs typeface="Times New Roman" pitchFamily="18" charset="0"/>
              </a:rPr>
              <a:t>Hastalığı Olan Öğrencilere Kaynaştırma kararı Alınabilir Mi?</a:t>
            </a:r>
            <a:br>
              <a:rPr lang="tr-TR" sz="3200" b="1" dirty="0">
                <a:solidFill>
                  <a:schemeClr val="tx1"/>
                </a:solidFill>
                <a:latin typeface="Times New Roman" pitchFamily="18" charset="0"/>
                <a:cs typeface="Times New Roman" pitchFamily="18" charset="0"/>
              </a:rPr>
            </a:br>
            <a:endParaRPr lang="tr-TR" sz="3200"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92500"/>
          </a:bodyPr>
          <a:lstStyle/>
          <a:p>
            <a:pPr marL="82296" indent="0" algn="just">
              <a:buNone/>
            </a:pPr>
            <a:r>
              <a:rPr lang="tr-TR" dirty="0" smtClean="0">
                <a:latin typeface="Times New Roman" pitchFamily="18" charset="0"/>
                <a:cs typeface="Times New Roman" pitchFamily="18" charset="0"/>
              </a:rPr>
              <a:t>Öğrencinin </a:t>
            </a:r>
            <a:r>
              <a:rPr lang="tr-TR" dirty="0">
                <a:latin typeface="Times New Roman" pitchFamily="18" charset="0"/>
                <a:cs typeface="Times New Roman" pitchFamily="18" charset="0"/>
              </a:rPr>
              <a:t>uzun soluklu devam eden ve yaşam kalitesini etkileyen bir tanısı varsa (</a:t>
            </a:r>
            <a:r>
              <a:rPr lang="tr-TR" b="1" i="1" dirty="0">
                <a:latin typeface="Times New Roman" pitchFamily="18" charset="0"/>
                <a:cs typeface="Times New Roman" pitchFamily="18" charset="0"/>
              </a:rPr>
              <a:t>epilepsi, lösemi, kalp rahatsızlığı</a:t>
            </a:r>
            <a:r>
              <a:rPr lang="tr-TR" dirty="0">
                <a:latin typeface="Times New Roman" pitchFamily="18" charset="0"/>
                <a:cs typeface="Times New Roman" pitchFamily="18" charset="0"/>
              </a:rPr>
              <a:t>) Durum Bildirir Raporu </a:t>
            </a:r>
            <a:r>
              <a:rPr lang="tr-TR" dirty="0" smtClean="0">
                <a:latin typeface="Times New Roman" pitchFamily="18" charset="0"/>
                <a:cs typeface="Times New Roman" pitchFamily="18" charset="0"/>
              </a:rPr>
              <a:t>veya </a:t>
            </a:r>
            <a:r>
              <a:rPr lang="tr-TR" dirty="0">
                <a:latin typeface="Times New Roman" pitchFamily="18" charset="0"/>
                <a:cs typeface="Times New Roman" pitchFamily="18" charset="0"/>
              </a:rPr>
              <a:t>ÇÖZGER ile </a:t>
            </a:r>
            <a:r>
              <a:rPr lang="tr-TR" b="1" i="1" dirty="0">
                <a:latin typeface="Times New Roman" pitchFamily="18" charset="0"/>
                <a:cs typeface="Times New Roman" pitchFamily="18" charset="0"/>
              </a:rPr>
              <a:t>“Süregelen Hastalık” </a:t>
            </a:r>
            <a:r>
              <a:rPr lang="tr-TR" dirty="0">
                <a:latin typeface="Times New Roman" pitchFamily="18" charset="0"/>
                <a:cs typeface="Times New Roman" pitchFamily="18" charset="0"/>
              </a:rPr>
              <a:t>tanısıyla Tam Zamanlı Kaynaştırma kararı çıkarılabilir. </a:t>
            </a:r>
            <a:r>
              <a:rPr lang="tr-TR" dirty="0" err="1">
                <a:latin typeface="Times New Roman" pitchFamily="18" charset="0"/>
                <a:cs typeface="Times New Roman" pitchFamily="18" charset="0"/>
              </a:rPr>
              <a:t>Bipolar</a:t>
            </a:r>
            <a:r>
              <a:rPr lang="tr-TR" dirty="0">
                <a:latin typeface="Times New Roman" pitchFamily="18" charset="0"/>
                <a:cs typeface="Times New Roman" pitchFamily="18" charset="0"/>
              </a:rPr>
              <a:t>, Depresyon gibi tanısı olan öğrenciler içinde ilgili sağlık kuruluşundan rapor getirmesi koşuluyla </a:t>
            </a:r>
            <a:r>
              <a:rPr lang="tr-TR" b="1" i="1" dirty="0">
                <a:latin typeface="Times New Roman" pitchFamily="18" charset="0"/>
                <a:cs typeface="Times New Roman" pitchFamily="18" charset="0"/>
              </a:rPr>
              <a:t>“Duygusal ve Davranış Bozukluğu” </a:t>
            </a:r>
            <a:r>
              <a:rPr lang="tr-TR" dirty="0">
                <a:latin typeface="Times New Roman" pitchFamily="18" charset="0"/>
                <a:cs typeface="Times New Roman" pitchFamily="18" charset="0"/>
              </a:rPr>
              <a:t>tanısıyla Tam Zamanlı Kaynaştırma kararı çıkarılabilir.</a:t>
            </a:r>
          </a:p>
          <a:p>
            <a:endParaRPr lang="tr-TR" dirty="0"/>
          </a:p>
        </p:txBody>
      </p:sp>
    </p:spTree>
    <p:extLst>
      <p:ext uri="{BB962C8B-B14F-4D97-AF65-F5344CB8AC3E}">
        <p14:creationId xmlns:p14="http://schemas.microsoft.com/office/powerpoint/2010/main" val="32368654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60648"/>
            <a:ext cx="7498080" cy="1143000"/>
          </a:xfrm>
        </p:spPr>
        <p:txBody>
          <a:bodyPr>
            <a:noAutofit/>
          </a:bodyPr>
          <a:lstStyle/>
          <a:p>
            <a:r>
              <a:rPr lang="tr-TR" sz="2600" b="1" dirty="0">
                <a:solidFill>
                  <a:schemeClr val="tx1"/>
                </a:solidFill>
              </a:rPr>
              <a:t>Öğrencinin Sınıf İçerisinde Davranış Sorunları Var ama Ram Raporunda Normal </a:t>
            </a:r>
            <a:r>
              <a:rPr lang="tr-TR" sz="2600" b="1" dirty="0" smtClean="0">
                <a:solidFill>
                  <a:schemeClr val="tx1"/>
                </a:solidFill>
              </a:rPr>
              <a:t>Yazıyor. </a:t>
            </a:r>
            <a:r>
              <a:rPr lang="tr-TR" sz="2600" b="1" dirty="0">
                <a:solidFill>
                  <a:schemeClr val="tx1"/>
                </a:solidFill>
              </a:rPr>
              <a:t>Hangi Durumlarda Normal Kararı Alıyorsunuz? </a:t>
            </a:r>
          </a:p>
        </p:txBody>
      </p:sp>
      <p:sp>
        <p:nvSpPr>
          <p:cNvPr id="3" name="İçerik Yer Tutucusu 2"/>
          <p:cNvSpPr>
            <a:spLocks noGrp="1"/>
          </p:cNvSpPr>
          <p:nvPr>
            <p:ph idx="1"/>
          </p:nvPr>
        </p:nvSpPr>
        <p:spPr>
          <a:xfrm>
            <a:off x="1435608" y="1628800"/>
            <a:ext cx="7498080" cy="4619600"/>
          </a:xfrm>
        </p:spPr>
        <p:txBody>
          <a:bodyPr>
            <a:normAutofit/>
          </a:bodyPr>
          <a:lstStyle/>
          <a:p>
            <a:pPr marL="82296" indent="0" algn="just">
              <a:buNone/>
            </a:pPr>
            <a:r>
              <a:rPr lang="tr-TR" sz="2800" dirty="0">
                <a:latin typeface="Times New Roman" pitchFamily="18" charset="0"/>
                <a:cs typeface="Times New Roman" pitchFamily="18" charset="0"/>
              </a:rPr>
              <a:t>Eğitsel değerlendirme için RAM’a gelen </a:t>
            </a:r>
            <a:r>
              <a:rPr lang="tr-TR" sz="2800" dirty="0" smtClean="0">
                <a:latin typeface="Times New Roman" pitchFamily="18" charset="0"/>
                <a:cs typeface="Times New Roman" pitchFamily="18" charset="0"/>
              </a:rPr>
              <a:t>öğrenci özel eğitim öğretmenleri </a:t>
            </a:r>
            <a:r>
              <a:rPr lang="tr-TR" sz="2800" dirty="0">
                <a:latin typeface="Times New Roman" pitchFamily="18" charset="0"/>
                <a:cs typeface="Times New Roman" pitchFamily="18" charset="0"/>
              </a:rPr>
              <a:t>tarafından eğitsel performansı alınır. Uluslar arası geçerliliği olan Türkiye ye uyarlanmış bakanlık tarafından eğitimden geçmiş </a:t>
            </a:r>
            <a:r>
              <a:rPr lang="tr-TR" sz="2800" dirty="0" smtClean="0">
                <a:latin typeface="Times New Roman" pitchFamily="18" charset="0"/>
                <a:cs typeface="Times New Roman" pitchFamily="18" charset="0"/>
              </a:rPr>
              <a:t>sertifikalı uzmanlarca (rehber öğretmen/psikolojik danışmanlar) tarafından </a:t>
            </a:r>
            <a:r>
              <a:rPr lang="tr-TR" sz="2800" dirty="0">
                <a:latin typeface="Times New Roman" pitchFamily="18" charset="0"/>
                <a:cs typeface="Times New Roman" pitchFamily="18" charset="0"/>
              </a:rPr>
              <a:t>zeka testi uygulanır. Bu değerlendirmeler sonucu öğrencinin kararı alınır.</a:t>
            </a:r>
          </a:p>
        </p:txBody>
      </p:sp>
    </p:spTree>
    <p:extLst>
      <p:ext uri="{BB962C8B-B14F-4D97-AF65-F5344CB8AC3E}">
        <p14:creationId xmlns:p14="http://schemas.microsoft.com/office/powerpoint/2010/main" val="8150199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a:solidFill>
                  <a:schemeClr val="tx1"/>
                </a:solidFill>
              </a:rPr>
              <a:t>Özel Eğitim Sınıflarında Hangi Yetersizliği Olan Öğrenciler Öğrenim Görür?</a:t>
            </a:r>
          </a:p>
        </p:txBody>
      </p:sp>
      <p:sp>
        <p:nvSpPr>
          <p:cNvPr id="3" name="İçerik Yer Tutucusu 2"/>
          <p:cNvSpPr>
            <a:spLocks noGrp="1"/>
          </p:cNvSpPr>
          <p:nvPr>
            <p:ph idx="1"/>
          </p:nvPr>
        </p:nvSpPr>
        <p:spPr/>
        <p:txBody>
          <a:bodyPr>
            <a:normAutofit fontScale="85000" lnSpcReduction="10000"/>
          </a:bodyPr>
          <a:lstStyle/>
          <a:p>
            <a:pPr marL="82296" indent="0" algn="just">
              <a:buNone/>
            </a:pPr>
            <a:r>
              <a:rPr lang="tr-TR" dirty="0">
                <a:latin typeface="Times New Roman" pitchFamily="18" charset="0"/>
                <a:cs typeface="Times New Roman" pitchFamily="18" charset="0"/>
              </a:rPr>
              <a:t>Görme veya işitme engelli öğrenciler için ilkokullarda özel eğitim sınıfları açılır. İlkokulu tamamlayan öğrencilerin 5 inci sınıftan itibaren yetersizliği olmayan akranlarıyla tam zamanlı kaynaştırma/bütünleştirme uygulaması yoluyla aynı sınıfta eğitim görmeleri sağlanır.</a:t>
            </a:r>
          </a:p>
          <a:p>
            <a:pPr marL="82296" indent="0" algn="just">
              <a:buNone/>
            </a:pPr>
            <a:r>
              <a:rPr lang="tr-TR" dirty="0">
                <a:latin typeface="Times New Roman" pitchFamily="18" charset="0"/>
                <a:cs typeface="Times New Roman" pitchFamily="18" charset="0"/>
              </a:rPr>
              <a:t> Zihinsel yetersizlik veya otizm tanısı almış öğrencilerde eğitim performaslarına ve tıbbi tanılarına göre  özel eğitim sınıflarında  öğrenim görebilir. Bunun dışındaki tüm tanılarda öğrenci Tam Zamanlı Kaynaştırma olarak eğitim hayatına devam eder. </a:t>
            </a:r>
          </a:p>
          <a:p>
            <a:pPr marL="82296"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1889811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solidFill>
                  <a:schemeClr val="tx1"/>
                </a:solidFill>
                <a:latin typeface="Times New Roman" pitchFamily="18" charset="0"/>
                <a:cs typeface="Times New Roman" pitchFamily="18" charset="0"/>
              </a:rPr>
              <a:t>Tıbbi Tanı olmadan RAM Eğitsel Tanı koyabilir mi?</a:t>
            </a:r>
          </a:p>
        </p:txBody>
      </p:sp>
      <p:sp>
        <p:nvSpPr>
          <p:cNvPr id="3" name="İçerik Yer Tutucusu 2"/>
          <p:cNvSpPr>
            <a:spLocks noGrp="1"/>
          </p:cNvSpPr>
          <p:nvPr>
            <p:ph idx="1"/>
          </p:nvPr>
        </p:nvSpPr>
        <p:spPr/>
        <p:txBody>
          <a:bodyPr/>
          <a:lstStyle/>
          <a:p>
            <a:pPr marL="82296" indent="0">
              <a:buNone/>
            </a:pPr>
            <a:endParaRPr lang="tr-TR" dirty="0" smtClean="0"/>
          </a:p>
          <a:p>
            <a:pPr marL="82296" indent="0">
              <a:buNone/>
            </a:pPr>
            <a:r>
              <a:rPr lang="tr-TR" dirty="0" smtClean="0"/>
              <a:t>Zihinsel </a:t>
            </a:r>
            <a:r>
              <a:rPr lang="tr-TR" dirty="0"/>
              <a:t>tanı dışında tanı koyamaz. </a:t>
            </a:r>
            <a:r>
              <a:rPr lang="tr-TR" dirty="0" smtClean="0"/>
              <a:t> </a:t>
            </a:r>
            <a:r>
              <a:rPr lang="tr-TR" dirty="0"/>
              <a:t>RAM’ın eğitsel tanıyı koyabilmesi için öncelikle </a:t>
            </a:r>
            <a:r>
              <a:rPr lang="tr-TR" dirty="0" smtClean="0"/>
              <a:t>çocuğunuza/öğrencimize </a:t>
            </a:r>
            <a:r>
              <a:rPr lang="tr-TR" dirty="0"/>
              <a:t>hastanede tıbbi tanı konulması gerekir.</a:t>
            </a:r>
          </a:p>
        </p:txBody>
      </p:sp>
    </p:spTree>
    <p:extLst>
      <p:ext uri="{BB962C8B-B14F-4D97-AF65-F5344CB8AC3E}">
        <p14:creationId xmlns:p14="http://schemas.microsoft.com/office/powerpoint/2010/main" val="1657574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a:p>
        </p:txBody>
      </p:sp>
      <p:pic>
        <p:nvPicPr>
          <p:cNvPr id="1026" name="Picture 2" descr="F:\ÖZEL EĞİTİM DOSYASI\Özel Eğitim Yazı Notları\Özel Eğitim Bölümü.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7225"/>
            <a:ext cx="9144000" cy="554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489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74638"/>
            <a:ext cx="7704856" cy="1143000"/>
          </a:xfrm>
        </p:spPr>
        <p:txBody>
          <a:bodyPr>
            <a:normAutofit/>
          </a:bodyPr>
          <a:lstStyle/>
          <a:p>
            <a:pPr algn="ctr"/>
            <a:r>
              <a:rPr lang="tr-TR" sz="3200" b="1" dirty="0">
                <a:solidFill>
                  <a:schemeClr val="tx1"/>
                </a:solidFill>
                <a:latin typeface="Times New Roman" pitchFamily="18" charset="0"/>
                <a:cs typeface="Times New Roman" pitchFamily="18" charset="0"/>
              </a:rPr>
              <a:t>Sağlık Kurulu Gerektiren </a:t>
            </a:r>
            <a:r>
              <a:rPr lang="tr-TR" sz="3200" b="1" dirty="0" smtClean="0">
                <a:solidFill>
                  <a:schemeClr val="tx1"/>
                </a:solidFill>
                <a:latin typeface="Times New Roman" pitchFamily="18" charset="0"/>
                <a:cs typeface="Times New Roman" pitchFamily="18" charset="0"/>
              </a:rPr>
              <a:t>                  Tanılar Nelerdir</a:t>
            </a:r>
            <a:r>
              <a:rPr lang="tr-TR" sz="3200" b="1" dirty="0">
                <a:solidFill>
                  <a:schemeClr val="tx1"/>
                </a:solidFill>
                <a:latin typeface="Times New Roman" pitchFamily="18" charset="0"/>
                <a:cs typeface="Times New Roman" pitchFamily="18" charset="0"/>
              </a:rPr>
              <a:t>? </a:t>
            </a:r>
          </a:p>
        </p:txBody>
      </p:sp>
      <p:sp>
        <p:nvSpPr>
          <p:cNvPr id="3" name="İçerik Yer Tutucusu 2"/>
          <p:cNvSpPr>
            <a:spLocks noGrp="1"/>
          </p:cNvSpPr>
          <p:nvPr>
            <p:ph idx="1"/>
          </p:nvPr>
        </p:nvSpPr>
        <p:spPr/>
        <p:txBody>
          <a:bodyPr>
            <a:normAutofit fontScale="92500" lnSpcReduction="10000"/>
          </a:bodyPr>
          <a:lstStyle/>
          <a:p>
            <a:pPr marL="82296" indent="0">
              <a:buNone/>
            </a:pPr>
            <a:endParaRPr lang="tr-TR" dirty="0" smtClean="0"/>
          </a:p>
          <a:p>
            <a:pPr marL="82296" indent="0">
              <a:buNone/>
            </a:pPr>
            <a:r>
              <a:rPr lang="tr-TR" dirty="0" smtClean="0"/>
              <a:t>Dikkat </a:t>
            </a:r>
            <a:r>
              <a:rPr lang="tr-TR" dirty="0"/>
              <a:t>Eksikliği ve Hiperaktivite, </a:t>
            </a:r>
          </a:p>
          <a:p>
            <a:pPr marL="82296" indent="0">
              <a:buNone/>
            </a:pPr>
            <a:r>
              <a:rPr lang="tr-TR" dirty="0"/>
              <a:t>İşitme Yetersizliği, </a:t>
            </a:r>
          </a:p>
          <a:p>
            <a:pPr marL="82296" indent="0">
              <a:buNone/>
            </a:pPr>
            <a:r>
              <a:rPr lang="tr-TR" dirty="0"/>
              <a:t>Görme Yetersizliği, </a:t>
            </a:r>
          </a:p>
          <a:p>
            <a:pPr marL="82296" indent="0">
              <a:buNone/>
            </a:pPr>
            <a:r>
              <a:rPr lang="tr-TR" dirty="0"/>
              <a:t>Otizm, </a:t>
            </a:r>
          </a:p>
          <a:p>
            <a:pPr marL="82296" indent="0">
              <a:buNone/>
            </a:pPr>
            <a:r>
              <a:rPr lang="tr-TR" dirty="0"/>
              <a:t>Özel Öğrenme Güçlüğü, </a:t>
            </a:r>
          </a:p>
          <a:p>
            <a:pPr marL="82296" indent="0">
              <a:buNone/>
            </a:pPr>
            <a:r>
              <a:rPr lang="tr-TR" dirty="0"/>
              <a:t>Bedensel Yetersizlik, </a:t>
            </a:r>
          </a:p>
          <a:p>
            <a:pPr marL="82296" indent="0">
              <a:buNone/>
            </a:pPr>
            <a:r>
              <a:rPr lang="tr-TR" dirty="0"/>
              <a:t>Dil ve Konuşma Güçlüğü vb. tanıları tıbbi tanı olması nedeniyle kurumumuzda tanılanamamaktadır. </a:t>
            </a:r>
          </a:p>
          <a:p>
            <a:pPr marL="82296" indent="0">
              <a:buNone/>
            </a:pPr>
            <a:endParaRPr lang="tr-TR" dirty="0"/>
          </a:p>
        </p:txBody>
      </p:sp>
    </p:spTree>
    <p:extLst>
      <p:ext uri="{BB962C8B-B14F-4D97-AF65-F5344CB8AC3E}">
        <p14:creationId xmlns:p14="http://schemas.microsoft.com/office/powerpoint/2010/main" val="12817166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600888" cy="1282154"/>
          </a:xfrm>
        </p:spPr>
        <p:txBody>
          <a:bodyPr>
            <a:noAutofit/>
          </a:bodyPr>
          <a:lstStyle/>
          <a:p>
            <a:pPr algn="ctr"/>
            <a:r>
              <a:rPr lang="tr-TR" sz="3200" b="1" dirty="0">
                <a:solidFill>
                  <a:schemeClr val="tx1"/>
                </a:solidFill>
                <a:latin typeface="Times New Roman" pitchFamily="18" charset="0"/>
                <a:cs typeface="Times New Roman" pitchFamily="18" charset="0"/>
              </a:rPr>
              <a:t>Alınan Eğitim Tedbir Kararı (kaynaştırma, özel </a:t>
            </a:r>
            <a:r>
              <a:rPr lang="tr-TR" sz="3200" b="1" dirty="0" smtClean="0">
                <a:solidFill>
                  <a:schemeClr val="tx1"/>
                </a:solidFill>
                <a:latin typeface="Times New Roman" pitchFamily="18" charset="0"/>
                <a:cs typeface="Times New Roman" pitchFamily="18" charset="0"/>
              </a:rPr>
              <a:t>eğitim sınıfı/okulu)</a:t>
            </a:r>
            <a:br>
              <a:rPr lang="tr-TR" sz="3200" b="1" dirty="0" smtClean="0">
                <a:solidFill>
                  <a:schemeClr val="tx1"/>
                </a:solidFill>
                <a:latin typeface="Times New Roman" pitchFamily="18" charset="0"/>
                <a:cs typeface="Times New Roman" pitchFamily="18" charset="0"/>
              </a:rPr>
            </a:br>
            <a:r>
              <a:rPr lang="tr-TR" sz="3200" b="1" dirty="0" smtClean="0">
                <a:solidFill>
                  <a:schemeClr val="tx1"/>
                </a:solidFill>
                <a:latin typeface="Times New Roman" pitchFamily="18" charset="0"/>
                <a:cs typeface="Times New Roman" pitchFamily="18" charset="0"/>
              </a:rPr>
              <a:t>Ne </a:t>
            </a:r>
            <a:r>
              <a:rPr lang="tr-TR" sz="3200" b="1" dirty="0">
                <a:solidFill>
                  <a:schemeClr val="tx1"/>
                </a:solidFill>
                <a:latin typeface="Times New Roman" pitchFamily="18" charset="0"/>
                <a:cs typeface="Times New Roman" pitchFamily="18" charset="0"/>
              </a:rPr>
              <a:t>Kadar Geçerlidir?</a:t>
            </a:r>
          </a:p>
        </p:txBody>
      </p:sp>
      <p:sp>
        <p:nvSpPr>
          <p:cNvPr id="3" name="İçerik Yer Tutucusu 2"/>
          <p:cNvSpPr>
            <a:spLocks noGrp="1"/>
          </p:cNvSpPr>
          <p:nvPr>
            <p:ph idx="1"/>
          </p:nvPr>
        </p:nvSpPr>
        <p:spPr>
          <a:xfrm>
            <a:off x="1435608" y="1700808"/>
            <a:ext cx="7498080" cy="4547592"/>
          </a:xfrm>
        </p:spPr>
        <p:txBody>
          <a:bodyPr/>
          <a:lstStyle/>
          <a:p>
            <a:pPr marL="82296" indent="0" algn="just">
              <a:buNone/>
            </a:pPr>
            <a:endParaRPr lang="tr-TR" dirty="0" smtClean="0">
              <a:latin typeface="Times New Roman" pitchFamily="18" charset="0"/>
              <a:cs typeface="Times New Roman" pitchFamily="18" charset="0"/>
            </a:endParaRPr>
          </a:p>
          <a:p>
            <a:pPr marL="82296" indent="0" algn="just">
              <a:buNone/>
            </a:pPr>
            <a:r>
              <a:rPr lang="tr-TR" dirty="0" smtClean="0">
                <a:latin typeface="Times New Roman" pitchFamily="18" charset="0"/>
                <a:cs typeface="Times New Roman" pitchFamily="18" charset="0"/>
              </a:rPr>
              <a:t>Öğrenciye </a:t>
            </a:r>
            <a:r>
              <a:rPr lang="tr-TR" dirty="0">
                <a:latin typeface="Times New Roman" pitchFamily="18" charset="0"/>
                <a:cs typeface="Times New Roman" pitchFamily="18" charset="0"/>
              </a:rPr>
              <a:t>ilişkin RAM’dan alınan karar tekrar başvuru yapılmadığı </a:t>
            </a:r>
            <a:r>
              <a:rPr lang="tr-TR" dirty="0" smtClean="0">
                <a:latin typeface="Times New Roman" pitchFamily="18" charset="0"/>
                <a:cs typeface="Times New Roman" pitchFamily="18" charset="0"/>
              </a:rPr>
              <a:t>sürece </a:t>
            </a:r>
            <a:r>
              <a:rPr lang="tr-TR" dirty="0">
                <a:latin typeface="Times New Roman" pitchFamily="18" charset="0"/>
                <a:cs typeface="Times New Roman" pitchFamily="18" charset="0"/>
              </a:rPr>
              <a:t>eğitim kademesi süresince geçerlidir. Kademe değişikliğinde ise öğrencimizin tekrar </a:t>
            </a:r>
            <a:r>
              <a:rPr lang="tr-TR" dirty="0" smtClean="0">
                <a:latin typeface="Times New Roman" pitchFamily="18" charset="0"/>
                <a:cs typeface="Times New Roman" pitchFamily="18" charset="0"/>
              </a:rPr>
              <a:t>RAM’a </a:t>
            </a:r>
            <a:r>
              <a:rPr lang="tr-TR" dirty="0">
                <a:latin typeface="Times New Roman" pitchFamily="18" charset="0"/>
                <a:cs typeface="Times New Roman" pitchFamily="18" charset="0"/>
              </a:rPr>
              <a:t>yönlendirilmesi </a:t>
            </a:r>
            <a:r>
              <a:rPr lang="tr-TR" dirty="0" smtClean="0">
                <a:latin typeface="Times New Roman" pitchFamily="18" charset="0"/>
                <a:cs typeface="Times New Roman" pitchFamily="18" charset="0"/>
              </a:rPr>
              <a:t>gerekir.</a:t>
            </a:r>
          </a:p>
          <a:p>
            <a:pPr marL="82296" indent="0">
              <a:buNone/>
            </a:pPr>
            <a:endParaRPr lang="tr-TR" dirty="0"/>
          </a:p>
        </p:txBody>
      </p:sp>
    </p:spTree>
    <p:extLst>
      <p:ext uri="{BB962C8B-B14F-4D97-AF65-F5344CB8AC3E}">
        <p14:creationId xmlns:p14="http://schemas.microsoft.com/office/powerpoint/2010/main" val="34620800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chemeClr val="tx1"/>
                </a:solidFill>
                <a:latin typeface="Times New Roman" pitchFamily="18" charset="0"/>
                <a:cs typeface="Times New Roman" pitchFamily="18" charset="0"/>
              </a:rPr>
              <a:t>RAM tarafından çıkartılan rapor nasıl kaldırılır?</a:t>
            </a:r>
          </a:p>
        </p:txBody>
      </p:sp>
      <p:sp>
        <p:nvSpPr>
          <p:cNvPr id="3" name="İçerik Yer Tutucusu 2"/>
          <p:cNvSpPr>
            <a:spLocks noGrp="1"/>
          </p:cNvSpPr>
          <p:nvPr>
            <p:ph idx="1"/>
          </p:nvPr>
        </p:nvSpPr>
        <p:spPr/>
        <p:txBody>
          <a:bodyPr/>
          <a:lstStyle/>
          <a:p>
            <a:pPr marL="82296" indent="0">
              <a:buNone/>
            </a:pPr>
            <a:r>
              <a:rPr lang="tr-TR" dirty="0"/>
              <a:t>Öğrencinin engel türüne göre öğrencinin herhangi bir yetersizliği olmadığını ifade eden Tek Hekim Raporu veya Sağlık Kurulu Raporu çıkartılır. Çıkartılan rapor ile tekrar RAM’ a başvurulur. RAM tarafından normal kararı çıkartılarak öğrencinin raporu kaldırılır.</a:t>
            </a:r>
          </a:p>
        </p:txBody>
      </p:sp>
    </p:spTree>
    <p:extLst>
      <p:ext uri="{BB962C8B-B14F-4D97-AF65-F5344CB8AC3E}">
        <p14:creationId xmlns:p14="http://schemas.microsoft.com/office/powerpoint/2010/main" val="27137831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a:solidFill>
                  <a:schemeClr val="tx1"/>
                </a:solidFill>
                <a:latin typeface="Times New Roman" pitchFamily="18" charset="0"/>
                <a:cs typeface="Times New Roman" pitchFamily="18" charset="0"/>
              </a:rPr>
              <a:t>RAM’dan Alınan Karara İtiraz</a:t>
            </a:r>
            <a:br>
              <a:rPr lang="tr-TR" sz="3200" b="1" dirty="0">
                <a:solidFill>
                  <a:schemeClr val="tx1"/>
                </a:solidFill>
                <a:latin typeface="Times New Roman" pitchFamily="18" charset="0"/>
                <a:cs typeface="Times New Roman" pitchFamily="18" charset="0"/>
              </a:rPr>
            </a:br>
            <a:r>
              <a:rPr lang="tr-TR" sz="3200" b="1" dirty="0">
                <a:solidFill>
                  <a:schemeClr val="tx1"/>
                </a:solidFill>
                <a:latin typeface="Times New Roman" pitchFamily="18" charset="0"/>
                <a:cs typeface="Times New Roman" pitchFamily="18" charset="0"/>
              </a:rPr>
              <a:t>Süreleri Nedir?</a:t>
            </a:r>
          </a:p>
        </p:txBody>
      </p:sp>
      <p:sp>
        <p:nvSpPr>
          <p:cNvPr id="3" name="İçerik Yer Tutucusu 2"/>
          <p:cNvSpPr>
            <a:spLocks noGrp="1"/>
          </p:cNvSpPr>
          <p:nvPr>
            <p:ph idx="1"/>
          </p:nvPr>
        </p:nvSpPr>
        <p:spPr/>
        <p:txBody>
          <a:bodyPr>
            <a:normAutofit/>
          </a:bodyPr>
          <a:lstStyle/>
          <a:p>
            <a:pPr marL="82296" indent="0" algn="just">
              <a:buNone/>
            </a:pPr>
            <a:endParaRPr lang="tr-TR" sz="2400" b="1" dirty="0" smtClean="0">
              <a:latin typeface="Times New Roman" pitchFamily="18" charset="0"/>
              <a:cs typeface="Times New Roman" pitchFamily="18" charset="0"/>
            </a:endParaRPr>
          </a:p>
          <a:p>
            <a:pPr marL="82296" indent="0" algn="just">
              <a:buNone/>
            </a:pPr>
            <a:r>
              <a:rPr lang="tr-TR" sz="2400" b="1" dirty="0" smtClean="0">
                <a:latin typeface="Times New Roman" pitchFamily="18" charset="0"/>
                <a:cs typeface="Times New Roman" pitchFamily="18" charset="0"/>
              </a:rPr>
              <a:t>a)</a:t>
            </a:r>
            <a:r>
              <a:rPr lang="tr-TR" sz="2400" dirty="0" smtClean="0">
                <a:latin typeface="Times New Roman" pitchFamily="18" charset="0"/>
                <a:cs typeface="Times New Roman" pitchFamily="18" charset="0"/>
              </a:rPr>
              <a:t>Veli </a:t>
            </a:r>
            <a:r>
              <a:rPr lang="tr-TR" sz="2400" dirty="0">
                <a:latin typeface="Times New Roman" pitchFamily="18" charset="0"/>
                <a:cs typeface="Times New Roman" pitchFamily="18" charset="0"/>
              </a:rPr>
              <a:t>itiraz </a:t>
            </a:r>
            <a:r>
              <a:rPr lang="tr-TR" sz="2400" dirty="0" smtClean="0">
                <a:latin typeface="Times New Roman" pitchFamily="18" charset="0"/>
                <a:cs typeface="Times New Roman" pitchFamily="18" charset="0"/>
              </a:rPr>
              <a:t>dilekçesi </a:t>
            </a:r>
            <a:r>
              <a:rPr lang="tr-TR" sz="2400" dirty="0">
                <a:latin typeface="Times New Roman" pitchFamily="18" charset="0"/>
                <a:cs typeface="Times New Roman" pitchFamily="18" charset="0"/>
              </a:rPr>
              <a:t>ile yapılır. ( Velinin, dilekçe ile </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Milli Eğitim Müdürlüğü’ne itirazda bulunması gereklidir. İtiraz süresi, raporun tebliğ edildiği </a:t>
            </a:r>
            <a:r>
              <a:rPr lang="tr-TR" sz="2400" dirty="0" smtClean="0">
                <a:latin typeface="Times New Roman" pitchFamily="18" charset="0"/>
                <a:cs typeface="Times New Roman" pitchFamily="18" charset="0"/>
              </a:rPr>
              <a:t>tarihinden </a:t>
            </a:r>
            <a:r>
              <a:rPr lang="tr-TR" sz="2400" dirty="0">
                <a:latin typeface="Times New Roman" pitchFamily="18" charset="0"/>
                <a:cs typeface="Times New Roman" pitchFamily="18" charset="0"/>
              </a:rPr>
              <a:t>sonra 30 gündür</a:t>
            </a:r>
            <a:r>
              <a:rPr lang="tr-TR" sz="2400" dirty="0" smtClean="0">
                <a:latin typeface="Times New Roman" pitchFamily="18" charset="0"/>
                <a:cs typeface="Times New Roman" pitchFamily="18" charset="0"/>
              </a:rPr>
              <a:t>.)</a:t>
            </a:r>
          </a:p>
          <a:p>
            <a:pPr marL="82296" indent="0" algn="just">
              <a:buNone/>
            </a:pPr>
            <a:r>
              <a:rPr lang="tr-TR" sz="2400" b="1" dirty="0" smtClean="0">
                <a:latin typeface="Times New Roman" pitchFamily="18" charset="0"/>
                <a:cs typeface="Times New Roman" pitchFamily="18" charset="0"/>
              </a:rPr>
              <a:t>b)</a:t>
            </a:r>
            <a:r>
              <a:rPr lang="tr-TR" sz="2400" dirty="0" smtClean="0">
                <a:latin typeface="Times New Roman" pitchFamily="18" charset="0"/>
                <a:cs typeface="Times New Roman" pitchFamily="18" charset="0"/>
              </a:rPr>
              <a:t>Okul/Kurum </a:t>
            </a:r>
            <a:r>
              <a:rPr lang="tr-TR" sz="2400" dirty="0">
                <a:latin typeface="Times New Roman" pitchFamily="18" charset="0"/>
                <a:cs typeface="Times New Roman" pitchFamily="18" charset="0"/>
              </a:rPr>
              <a:t>İtiraz </a:t>
            </a:r>
            <a:r>
              <a:rPr lang="tr-TR" sz="2400" dirty="0" smtClean="0">
                <a:latin typeface="Times New Roman" pitchFamily="18" charset="0"/>
                <a:cs typeface="Times New Roman" pitchFamily="18" charset="0"/>
              </a:rPr>
              <a:t>Dilekçesi </a:t>
            </a:r>
            <a:r>
              <a:rPr lang="tr-TR" sz="2400" dirty="0">
                <a:latin typeface="Times New Roman" pitchFamily="18" charset="0"/>
                <a:cs typeface="Times New Roman" pitchFamily="18" charset="0"/>
              </a:rPr>
              <a:t>ile yapılır. (İtiraz, öğrencinin okula kayıt tarihinden itibaren Okul/Kurum İtiraz Dilekçesi’ ile yapılır. (İtiraz, öğrencinin okula kayıt tarihinden itibaren </a:t>
            </a:r>
            <a:r>
              <a:rPr lang="tr-TR" sz="2400" dirty="0" smtClean="0">
                <a:latin typeface="Times New Roman" pitchFamily="18" charset="0"/>
                <a:cs typeface="Times New Roman" pitchFamily="18" charset="0"/>
              </a:rPr>
              <a:t>30 iş günü </a:t>
            </a:r>
            <a:r>
              <a:rPr lang="tr-TR" sz="2400" dirty="0">
                <a:latin typeface="Times New Roman" pitchFamily="18" charset="0"/>
                <a:cs typeface="Times New Roman" pitchFamily="18" charset="0"/>
              </a:rPr>
              <a:t>sonunda yapılabilir.)</a:t>
            </a:r>
            <a:endParaRPr lang="tr-TR" sz="2400" dirty="0" smtClean="0">
              <a:latin typeface="Times New Roman" pitchFamily="18" charset="0"/>
              <a:cs typeface="Times New Roman" pitchFamily="18" charset="0"/>
            </a:endParaRPr>
          </a:p>
          <a:p>
            <a:pPr marL="82296" indent="0" algn="just">
              <a:buNone/>
            </a:pPr>
            <a:r>
              <a:rPr lang="tr-TR" sz="2400" b="1" dirty="0" smtClean="0">
                <a:latin typeface="Times New Roman" pitchFamily="18" charset="0"/>
                <a:cs typeface="Times New Roman" pitchFamily="18" charset="0"/>
              </a:rPr>
              <a:t>c) </a:t>
            </a:r>
            <a:r>
              <a:rPr lang="tr-TR" sz="2400" dirty="0" smtClean="0">
                <a:latin typeface="Times New Roman" pitchFamily="18" charset="0"/>
                <a:cs typeface="Times New Roman" pitchFamily="18" charset="0"/>
              </a:rPr>
              <a:t>İtirazlar İl Özel Eğitim Hizmetleri Kurulu </a:t>
            </a:r>
            <a:r>
              <a:rPr lang="tr-TR" sz="2400" dirty="0">
                <a:latin typeface="Times New Roman" pitchFamily="18" charset="0"/>
                <a:cs typeface="Times New Roman" pitchFamily="18" charset="0"/>
              </a:rPr>
              <a:t>tarafından 30 iş </a:t>
            </a:r>
            <a:r>
              <a:rPr lang="tr-TR" sz="2400" dirty="0" smtClean="0">
                <a:latin typeface="Times New Roman" pitchFamily="18" charset="0"/>
                <a:cs typeface="Times New Roman" pitchFamily="18" charset="0"/>
              </a:rPr>
              <a:t>günü içersin de  sonuçlandırılır.</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14879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994122"/>
          </a:xfrm>
        </p:spPr>
        <p:txBody>
          <a:bodyPr>
            <a:normAutofit fontScale="90000"/>
          </a:bodyPr>
          <a:lstStyle/>
          <a:p>
            <a:r>
              <a:rPr lang="tr-TR" dirty="0" smtClean="0"/>
              <a:t/>
            </a:r>
            <a:br>
              <a:rPr lang="tr-TR" dirty="0" smtClean="0"/>
            </a:br>
            <a:r>
              <a:rPr lang="tr-TR" dirty="0" smtClean="0"/>
              <a:t/>
            </a:r>
            <a:br>
              <a:rPr lang="tr-TR" dirty="0" smtClean="0"/>
            </a:br>
            <a:r>
              <a:rPr lang="tr-TR" dirty="0"/>
              <a:t> </a:t>
            </a:r>
            <a:r>
              <a:rPr lang="tr-TR" dirty="0" smtClean="0"/>
              <a:t>    </a:t>
            </a:r>
            <a:r>
              <a:rPr lang="tr-TR" b="1" dirty="0" smtClean="0">
                <a:solidFill>
                  <a:schemeClr val="tx1"/>
                </a:solidFill>
              </a:rPr>
              <a:t>Sınav </a:t>
            </a:r>
            <a:r>
              <a:rPr lang="tr-TR" b="1" dirty="0">
                <a:solidFill>
                  <a:schemeClr val="tx1"/>
                </a:solidFill>
              </a:rPr>
              <a:t>Tedbiri Nedir?</a:t>
            </a:r>
            <a:br>
              <a:rPr lang="tr-TR" b="1" dirty="0">
                <a:solidFill>
                  <a:schemeClr val="tx1"/>
                </a:solidFill>
              </a:rPr>
            </a:br>
            <a:r>
              <a:rPr lang="tr-TR" b="1" dirty="0">
                <a:solidFill>
                  <a:schemeClr val="tx1"/>
                </a:solidFill>
              </a:rPr>
              <a:t/>
            </a:r>
            <a:br>
              <a:rPr lang="tr-TR" b="1" dirty="0">
                <a:solidFill>
                  <a:schemeClr val="tx1"/>
                </a:solidFill>
              </a:rPr>
            </a:br>
            <a:endParaRPr lang="tr-TR" b="1" dirty="0">
              <a:solidFill>
                <a:schemeClr val="tx1"/>
              </a:solidFill>
            </a:endParaRPr>
          </a:p>
        </p:txBody>
      </p:sp>
      <p:sp>
        <p:nvSpPr>
          <p:cNvPr id="3" name="İçerik Yer Tutucusu 2"/>
          <p:cNvSpPr>
            <a:spLocks noGrp="1"/>
          </p:cNvSpPr>
          <p:nvPr>
            <p:ph idx="1"/>
          </p:nvPr>
        </p:nvSpPr>
        <p:spPr/>
        <p:txBody>
          <a:bodyPr>
            <a:normAutofit fontScale="85000" lnSpcReduction="20000"/>
          </a:bodyPr>
          <a:lstStyle/>
          <a:p>
            <a:pPr marL="82296" indent="0" algn="just">
              <a:buNone/>
            </a:pPr>
            <a:r>
              <a:rPr lang="tr-TR" dirty="0">
                <a:latin typeface="Times New Roman" pitchFamily="18" charset="0"/>
                <a:cs typeface="Times New Roman" pitchFamily="18" charset="0"/>
              </a:rPr>
              <a:t>RAM Modülünde senede birer defa olmak üzere Merkezi Sınavlar ve İlköğretim ve Ortaöğretim Kurumları Bursluluk Sınavı (İOKBS) için sınav tedbir hizmeti girişi yapılmaktadır. </a:t>
            </a:r>
          </a:p>
          <a:p>
            <a:pPr marL="82296" indent="0" algn="just">
              <a:buNone/>
            </a:pPr>
            <a:r>
              <a:rPr lang="tr-TR" dirty="0">
                <a:latin typeface="Times New Roman" pitchFamily="18" charset="0"/>
                <a:cs typeface="Times New Roman" pitchFamily="18" charset="0"/>
              </a:rPr>
              <a:t>Merkezi Sınavlar için sadece 8. sınıf öğrencilerine tedbir alınırken, İOKBS için ise 8. sınıf dışındaki sınıflarda okuyan öğrencilere de sınav tedbiri alınabilir. </a:t>
            </a:r>
          </a:p>
          <a:p>
            <a:pPr marL="82296" indent="0" algn="just">
              <a:buNone/>
            </a:pPr>
            <a:r>
              <a:rPr lang="tr-TR" dirty="0">
                <a:latin typeface="Times New Roman" pitchFamily="18" charset="0"/>
                <a:cs typeface="Times New Roman" pitchFamily="18" charset="0"/>
              </a:rPr>
              <a:t>Özel eğitim ihtiyacı olan bireyler için Merkezi </a:t>
            </a:r>
            <a:r>
              <a:rPr lang="tr-TR" dirty="0" smtClean="0">
                <a:latin typeface="Times New Roman" pitchFamily="18" charset="0"/>
                <a:cs typeface="Times New Roman" pitchFamily="18" charset="0"/>
              </a:rPr>
              <a:t>Sınavlar 'da </a:t>
            </a:r>
            <a:r>
              <a:rPr lang="tr-TR" dirty="0">
                <a:latin typeface="Times New Roman" pitchFamily="18" charset="0"/>
                <a:cs typeface="Times New Roman" pitchFamily="18" charset="0"/>
              </a:rPr>
              <a:t>uygulanacak sınav tedbirine ilişkin iş ve işlemler her yıl yayımlanan kılavuz doğrultusunda MEBBİS RAM Modülü üzerinden sınav tedbiri işlemleri ekranından sisteme giriş yapılır</a:t>
            </a:r>
          </a:p>
          <a:p>
            <a:pPr marL="82296"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0811573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188640"/>
            <a:ext cx="7708392" cy="1440160"/>
          </a:xfrm>
        </p:spPr>
        <p:txBody>
          <a:bodyPr>
            <a:normAutofit fontScale="90000"/>
          </a:bodyPr>
          <a:lstStyle/>
          <a:p>
            <a:r>
              <a:rPr lang="tr-TR" sz="3200" b="1" dirty="0">
                <a:solidFill>
                  <a:schemeClr val="tx1"/>
                </a:solidFill>
              </a:rPr>
              <a:t>Özel Eğitim Sınıfları Öğretim Programları</a:t>
            </a:r>
            <a:br>
              <a:rPr lang="tr-TR" sz="3200" b="1" dirty="0">
                <a:solidFill>
                  <a:schemeClr val="tx1"/>
                </a:solidFill>
              </a:rPr>
            </a:br>
            <a:endParaRPr lang="tr-TR" sz="3200" b="1" dirty="0">
              <a:solidFill>
                <a:schemeClr val="tx1"/>
              </a:solidFill>
            </a:endParaRPr>
          </a:p>
        </p:txBody>
      </p:sp>
      <p:sp>
        <p:nvSpPr>
          <p:cNvPr id="3" name="İçerik Yer Tutucusu 2"/>
          <p:cNvSpPr>
            <a:spLocks noGrp="1"/>
          </p:cNvSpPr>
          <p:nvPr>
            <p:ph idx="1"/>
          </p:nvPr>
        </p:nvSpPr>
        <p:spPr/>
        <p:txBody>
          <a:bodyPr>
            <a:normAutofit/>
          </a:bodyPr>
          <a:lstStyle/>
          <a:p>
            <a:pPr marL="82296" indent="0" algn="just">
              <a:buNone/>
            </a:pPr>
            <a:r>
              <a:rPr lang="tr-TR" sz="3000" dirty="0"/>
              <a:t>lköğretim programı uygulayan özel </a:t>
            </a:r>
            <a:r>
              <a:rPr lang="tr-TR" sz="3000" dirty="0" smtClean="0"/>
              <a:t>eğitim </a:t>
            </a:r>
          </a:p>
          <a:p>
            <a:pPr marL="82296" indent="0">
              <a:buNone/>
            </a:pPr>
            <a:r>
              <a:rPr lang="tr-TR" sz="3000" dirty="0"/>
              <a:t>sınıfları</a:t>
            </a:r>
            <a:r>
              <a:rPr lang="tr-TR" sz="2000" b="1" i="1" dirty="0" smtClean="0"/>
              <a:t>. (</a:t>
            </a:r>
            <a:r>
              <a:rPr lang="tr-TR" sz="2000" b="1" i="1" dirty="0">
                <a:latin typeface="Times New Roman" pitchFamily="18" charset="0"/>
                <a:cs typeface="Times New Roman" pitchFamily="18" charset="0"/>
              </a:rPr>
              <a:t>ÖEHY </a:t>
            </a:r>
            <a:r>
              <a:rPr lang="tr-TR" sz="2000" b="1" i="1" dirty="0" smtClean="0">
                <a:latin typeface="Times New Roman" pitchFamily="18" charset="0"/>
                <a:cs typeface="Times New Roman" pitchFamily="18" charset="0"/>
              </a:rPr>
              <a:t>Madde:27)</a:t>
            </a:r>
            <a:r>
              <a:rPr lang="tr-TR" sz="2000" b="1" i="1" dirty="0">
                <a:latin typeface="Times New Roman" pitchFamily="18" charset="0"/>
                <a:cs typeface="Times New Roman" pitchFamily="18" charset="0"/>
              </a:rPr>
              <a:t/>
            </a:r>
            <a:br>
              <a:rPr lang="tr-TR" sz="2000" b="1" i="1" dirty="0">
                <a:latin typeface="Times New Roman" pitchFamily="18" charset="0"/>
                <a:cs typeface="Times New Roman" pitchFamily="18" charset="0"/>
              </a:rPr>
            </a:br>
            <a:r>
              <a:rPr lang="tr-TR" sz="3000" dirty="0"/>
              <a:t>Özel eğitim programı uygulayan özel eğitim </a:t>
            </a:r>
            <a:r>
              <a:rPr lang="tr-TR" sz="3000" dirty="0" smtClean="0"/>
              <a:t>sınıfları</a:t>
            </a:r>
            <a:r>
              <a:rPr lang="tr-TR" sz="2000" b="1" i="1" dirty="0" smtClean="0">
                <a:latin typeface="Times New Roman" pitchFamily="18" charset="0"/>
                <a:cs typeface="Times New Roman" pitchFamily="18" charset="0"/>
              </a:rPr>
              <a:t>. (ÖEHY Madde:28)</a:t>
            </a:r>
            <a:endParaRPr lang="tr-TR" sz="2000" b="1" i="1" dirty="0">
              <a:latin typeface="Times New Roman" pitchFamily="18" charset="0"/>
              <a:cs typeface="Times New Roman" pitchFamily="18" charset="0"/>
            </a:endParaRPr>
          </a:p>
          <a:p>
            <a:pPr marL="82296" indent="0">
              <a:buNone/>
            </a:pPr>
            <a:endParaRPr lang="tr-TR" sz="3000" dirty="0"/>
          </a:p>
          <a:p>
            <a:pPr marL="82296" indent="0" algn="just">
              <a:buNone/>
            </a:pPr>
            <a:endParaRPr lang="tr-TR" sz="3000" dirty="0"/>
          </a:p>
        </p:txBody>
      </p:sp>
    </p:spTree>
    <p:extLst>
      <p:ext uri="{BB962C8B-B14F-4D97-AF65-F5344CB8AC3E}">
        <p14:creationId xmlns:p14="http://schemas.microsoft.com/office/powerpoint/2010/main" val="23340115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solidFill>
                  <a:schemeClr val="tx1"/>
                </a:solidFill>
                <a:latin typeface="Times New Roman" pitchFamily="18" charset="0"/>
                <a:cs typeface="Times New Roman" pitchFamily="18" charset="0"/>
              </a:rPr>
              <a:t>Devam-devamsızlık ve ilişik kesme </a:t>
            </a:r>
          </a:p>
        </p:txBody>
      </p:sp>
      <p:sp>
        <p:nvSpPr>
          <p:cNvPr id="3" name="İçerik Yer Tutucusu 2"/>
          <p:cNvSpPr>
            <a:spLocks noGrp="1"/>
          </p:cNvSpPr>
          <p:nvPr>
            <p:ph idx="1"/>
          </p:nvPr>
        </p:nvSpPr>
        <p:spPr>
          <a:xfrm>
            <a:off x="1435608" y="1447800"/>
            <a:ext cx="7498080" cy="4933528"/>
          </a:xfrm>
        </p:spPr>
        <p:txBody>
          <a:bodyPr>
            <a:normAutofit fontScale="92500"/>
          </a:bodyPr>
          <a:lstStyle/>
          <a:p>
            <a:pPr marL="82296" indent="0" algn="just">
              <a:buNone/>
            </a:pPr>
            <a:r>
              <a:rPr lang="tr-TR" sz="3000" dirty="0">
                <a:latin typeface="Times New Roman" pitchFamily="18" charset="0"/>
                <a:cs typeface="Times New Roman" pitchFamily="18" charset="0"/>
              </a:rPr>
              <a:t>Zorunlu öğrenim çağında olup örgün eğitim kurumlarına devam edemeyecek ya da evde eğitim hizmetinden yararlanamayacak bireyler için okula devam zorunluluğu aranmaz. Bu durumda olan bireyin velisi tarafından birey için düzenlenmiş Özel Eğitim Değerlendirme Kurulu Raporu ve Engelli Sağlık Kurulu Raporu ile il veya ilçe özel eğitim hizmetleri kuruluna yapılacak yazılı talebi doğrultusunda e-Okul Sisteminde devam zorunluluğu aranmamasına yönelik işlem yapılır</a:t>
            </a:r>
            <a:r>
              <a:rPr lang="tr-TR" sz="2600" b="1" i="1" dirty="0">
                <a:latin typeface="Times New Roman" pitchFamily="18" charset="0"/>
                <a:cs typeface="Times New Roman" pitchFamily="18" charset="0"/>
              </a:rPr>
              <a:t>.(ÖEHY Madde:36)</a:t>
            </a:r>
          </a:p>
          <a:p>
            <a:pPr marL="82296"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184945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prstClr val="black"/>
                </a:solidFill>
                <a:latin typeface="Times New Roman" pitchFamily="18" charset="0"/>
                <a:cs typeface="Times New Roman" pitchFamily="18" charset="0"/>
              </a:rPr>
              <a:t>2023 Bolu RAM </a:t>
            </a:r>
            <a:r>
              <a:rPr lang="tr-TR" sz="3200" b="1">
                <a:solidFill>
                  <a:prstClr val="black"/>
                </a:solidFill>
                <a:latin typeface="Times New Roman" pitchFamily="18" charset="0"/>
                <a:cs typeface="Times New Roman" pitchFamily="18" charset="0"/>
              </a:rPr>
              <a:t>Eğitim </a:t>
            </a:r>
            <a:r>
              <a:rPr lang="tr-TR" sz="3200" b="1" smtClean="0">
                <a:solidFill>
                  <a:prstClr val="black"/>
                </a:solidFill>
                <a:latin typeface="Times New Roman" pitchFamily="18" charset="0"/>
                <a:cs typeface="Times New Roman" pitchFamily="18" charset="0"/>
              </a:rPr>
              <a:t>Vizyonumuz;</a:t>
            </a:r>
            <a:endParaRPr lang="tr-TR" dirty="0"/>
          </a:p>
        </p:txBody>
      </p:sp>
      <p:sp>
        <p:nvSpPr>
          <p:cNvPr id="3" name="İçerik Yer Tutucusu 2"/>
          <p:cNvSpPr>
            <a:spLocks noGrp="1"/>
          </p:cNvSpPr>
          <p:nvPr>
            <p:ph idx="1"/>
          </p:nvPr>
        </p:nvSpPr>
        <p:spPr>
          <a:xfrm>
            <a:off x="1187624" y="1196752"/>
            <a:ext cx="7848872" cy="5544616"/>
          </a:xfrm>
        </p:spPr>
        <p:txBody>
          <a:bodyPr>
            <a:normAutofit lnSpcReduction="10000"/>
          </a:bodyPr>
          <a:lstStyle/>
          <a:p>
            <a:pPr marL="82296" lvl="0" indent="0" algn="just">
              <a:buClr>
                <a:srgbClr val="3891A7"/>
              </a:buClr>
              <a:buNone/>
            </a:pPr>
            <a:r>
              <a:rPr lang="tr-TR" sz="2700" b="1" dirty="0">
                <a:solidFill>
                  <a:prstClr val="black"/>
                </a:solidFill>
                <a:latin typeface="Times New Roman" pitchFamily="18" charset="0"/>
                <a:cs typeface="Times New Roman" pitchFamily="18" charset="0"/>
              </a:rPr>
              <a:t>İlimizde Rehberlik ve Özel Eğitime İhtiyaç duyan;</a:t>
            </a:r>
          </a:p>
          <a:p>
            <a:pPr marL="82296" lvl="0" indent="0" algn="just">
              <a:buClr>
                <a:srgbClr val="3891A7"/>
              </a:buClr>
              <a:buNone/>
            </a:pPr>
            <a:r>
              <a:rPr lang="tr-TR" sz="2700" b="1" i="1" dirty="0" smtClean="0">
                <a:solidFill>
                  <a:prstClr val="black"/>
                </a:solidFill>
                <a:latin typeface="Times New Roman" pitchFamily="18" charset="0"/>
                <a:cs typeface="Times New Roman" pitchFamily="18" charset="0"/>
              </a:rPr>
              <a:t>«</a:t>
            </a:r>
            <a:r>
              <a:rPr lang="tr-TR" sz="2700" b="1" i="1" dirty="0">
                <a:solidFill>
                  <a:prstClr val="black"/>
                </a:solidFill>
                <a:latin typeface="Times New Roman" pitchFamily="18" charset="0"/>
                <a:cs typeface="Times New Roman" pitchFamily="18" charset="0"/>
              </a:rPr>
              <a:t>Dokunmadık bir el, duyulmadık bir ses kalmasın» </a:t>
            </a:r>
          </a:p>
          <a:p>
            <a:pPr marL="82296" lvl="0" indent="0" algn="just">
              <a:buClr>
                <a:srgbClr val="3891A7"/>
              </a:buClr>
              <a:buNone/>
            </a:pPr>
            <a:endParaRPr lang="tr-TR" sz="2700" b="1" i="1" dirty="0" smtClean="0">
              <a:solidFill>
                <a:prstClr val="black"/>
              </a:solidFill>
              <a:latin typeface="Times New Roman" pitchFamily="18" charset="0"/>
              <a:cs typeface="Times New Roman" pitchFamily="18" charset="0"/>
            </a:endParaRPr>
          </a:p>
          <a:p>
            <a:pPr marL="82296" lvl="0" indent="0" algn="just">
              <a:buClr>
                <a:srgbClr val="3891A7"/>
              </a:buClr>
              <a:buNone/>
            </a:pPr>
            <a:endParaRPr lang="tr-TR" sz="2700" b="1" i="1" dirty="0" smtClean="0">
              <a:solidFill>
                <a:prstClr val="black"/>
              </a:solidFill>
              <a:latin typeface="Times New Roman" pitchFamily="18" charset="0"/>
              <a:cs typeface="Times New Roman" pitchFamily="18" charset="0"/>
            </a:endParaRPr>
          </a:p>
          <a:p>
            <a:pPr marL="82296" lvl="0" indent="0" algn="just">
              <a:buClr>
                <a:srgbClr val="3891A7"/>
              </a:buClr>
              <a:buNone/>
            </a:pPr>
            <a:r>
              <a:rPr lang="tr-TR" sz="2700" b="1" i="1" dirty="0" smtClean="0">
                <a:solidFill>
                  <a:prstClr val="black"/>
                </a:solidFill>
                <a:latin typeface="Times New Roman" pitchFamily="18" charset="0"/>
                <a:cs typeface="Times New Roman" pitchFamily="18" charset="0"/>
              </a:rPr>
              <a:t>«</a:t>
            </a:r>
            <a:r>
              <a:rPr lang="tr-TR" sz="2700" b="1" i="1" dirty="0">
                <a:solidFill>
                  <a:prstClr val="black"/>
                </a:solidFill>
                <a:latin typeface="Times New Roman" pitchFamily="18" charset="0"/>
                <a:cs typeface="Times New Roman" pitchFamily="18" charset="0"/>
              </a:rPr>
              <a:t>Merkezimize Başvuran Herkes</a:t>
            </a:r>
          </a:p>
          <a:p>
            <a:pPr marL="82296" lvl="0" indent="0" algn="just">
              <a:buClr>
                <a:srgbClr val="3891A7"/>
              </a:buClr>
              <a:buNone/>
            </a:pPr>
            <a:r>
              <a:rPr lang="tr-TR" sz="2700" b="1" i="1" dirty="0" smtClean="0">
                <a:solidFill>
                  <a:prstClr val="black"/>
                </a:solidFill>
                <a:latin typeface="Times New Roman" pitchFamily="18" charset="0"/>
                <a:cs typeface="Times New Roman" pitchFamily="18" charset="0"/>
              </a:rPr>
              <a:t> Bizim </a:t>
            </a:r>
            <a:r>
              <a:rPr lang="tr-TR" sz="2700" b="1" i="1" dirty="0">
                <a:solidFill>
                  <a:prstClr val="black"/>
                </a:solidFill>
                <a:latin typeface="Times New Roman" pitchFamily="18" charset="0"/>
                <a:cs typeface="Times New Roman" pitchFamily="18" charset="0"/>
              </a:rPr>
              <a:t>İçin Özel ve  Eşittir».</a:t>
            </a:r>
            <a:endParaRPr lang="tr-TR" sz="2700" b="1" dirty="0">
              <a:solidFill>
                <a:prstClr val="black"/>
              </a:solidFill>
              <a:latin typeface="Times New Roman" pitchFamily="18" charset="0"/>
              <a:cs typeface="Times New Roman" pitchFamily="18" charset="0"/>
            </a:endParaRPr>
          </a:p>
          <a:p>
            <a:pPr marL="82296" lvl="0" indent="0" algn="just">
              <a:buClr>
                <a:srgbClr val="3891A7"/>
              </a:buClr>
              <a:buNone/>
            </a:pPr>
            <a:r>
              <a:rPr lang="tr-TR" sz="2700" b="1" dirty="0" smtClean="0">
                <a:solidFill>
                  <a:prstClr val="black"/>
                </a:solidFill>
                <a:latin typeface="Times New Roman" pitchFamily="18" charset="0"/>
                <a:cs typeface="Times New Roman" pitchFamily="18" charset="0"/>
              </a:rPr>
              <a:t> </a:t>
            </a:r>
          </a:p>
          <a:p>
            <a:pPr marL="82296" lvl="0" indent="0" algn="just">
              <a:buClr>
                <a:srgbClr val="3891A7"/>
              </a:buClr>
              <a:buNone/>
            </a:pPr>
            <a:r>
              <a:rPr lang="tr-TR" sz="2700" b="1" i="1" dirty="0" smtClean="0">
                <a:solidFill>
                  <a:prstClr val="black"/>
                </a:solidFill>
                <a:latin typeface="Times New Roman" pitchFamily="18" charset="0"/>
                <a:cs typeface="Times New Roman" pitchFamily="18" charset="0"/>
              </a:rPr>
              <a:t>İlgi</a:t>
            </a:r>
            <a:r>
              <a:rPr lang="tr-TR" sz="2700" b="1" i="1" dirty="0">
                <a:solidFill>
                  <a:prstClr val="black"/>
                </a:solidFill>
                <a:latin typeface="Times New Roman" pitchFamily="18" charset="0"/>
                <a:cs typeface="Times New Roman" pitchFamily="18" charset="0"/>
              </a:rPr>
              <a:t>, Sabır ve Katılımınızdan Dolayı</a:t>
            </a:r>
          </a:p>
          <a:p>
            <a:pPr marL="82296" lvl="0" indent="0" algn="just">
              <a:buClr>
                <a:srgbClr val="3891A7"/>
              </a:buClr>
              <a:buNone/>
            </a:pPr>
            <a:r>
              <a:rPr lang="tr-TR" sz="2700" b="1" i="1" dirty="0" smtClean="0">
                <a:solidFill>
                  <a:prstClr val="black"/>
                </a:solidFill>
                <a:latin typeface="Times New Roman" pitchFamily="18" charset="0"/>
                <a:cs typeface="Times New Roman" pitchFamily="18" charset="0"/>
              </a:rPr>
              <a:t> Teşekkür </a:t>
            </a:r>
            <a:r>
              <a:rPr lang="tr-TR" sz="2700" b="1" i="1" dirty="0">
                <a:solidFill>
                  <a:prstClr val="black"/>
                </a:solidFill>
                <a:latin typeface="Times New Roman" pitchFamily="18" charset="0"/>
                <a:cs typeface="Times New Roman" pitchFamily="18" charset="0"/>
              </a:rPr>
              <a:t>Ediyorum.</a:t>
            </a:r>
          </a:p>
          <a:p>
            <a:pPr marL="82296" lvl="0" indent="0" algn="r">
              <a:buClr>
                <a:srgbClr val="3891A7"/>
              </a:buClr>
              <a:buNone/>
            </a:pPr>
            <a:endParaRPr lang="tr-TR" sz="2700" b="1" i="1" dirty="0" smtClean="0">
              <a:solidFill>
                <a:prstClr val="black"/>
              </a:solidFill>
              <a:latin typeface="Times New Roman" pitchFamily="18" charset="0"/>
              <a:cs typeface="Times New Roman" pitchFamily="18" charset="0"/>
            </a:endParaRPr>
          </a:p>
          <a:p>
            <a:pPr marL="82296" lvl="0" indent="0" algn="r">
              <a:buClr>
                <a:srgbClr val="3891A7"/>
              </a:buClr>
              <a:buNone/>
            </a:pPr>
            <a:r>
              <a:rPr lang="tr-TR" sz="2700" b="1" i="1" dirty="0" smtClean="0">
                <a:solidFill>
                  <a:prstClr val="black"/>
                </a:solidFill>
                <a:latin typeface="Times New Roman" pitchFamily="18" charset="0"/>
                <a:cs typeface="Times New Roman" pitchFamily="18" charset="0"/>
              </a:rPr>
              <a:t>Zeki ARABACIOĞLU</a:t>
            </a:r>
          </a:p>
          <a:p>
            <a:pPr marL="82296" lvl="0" indent="0" algn="r">
              <a:buClr>
                <a:srgbClr val="3891A7"/>
              </a:buClr>
              <a:buNone/>
            </a:pPr>
            <a:r>
              <a:rPr lang="tr-TR" sz="2700" b="1" i="1" dirty="0" smtClean="0">
                <a:solidFill>
                  <a:prstClr val="black"/>
                </a:solidFill>
                <a:latin typeface="Times New Roman" pitchFamily="18" charset="0"/>
                <a:cs typeface="Times New Roman" pitchFamily="18" charset="0"/>
              </a:rPr>
              <a:t>BOLU/RAM MÜDÜRÜ</a:t>
            </a:r>
            <a:endParaRPr lang="tr-TR" sz="2700" b="1" i="1" dirty="0">
              <a:solidFill>
                <a:prstClr val="black"/>
              </a:solidFill>
              <a:latin typeface="Times New Roman" pitchFamily="18" charset="0"/>
              <a:cs typeface="Times New Roman" pitchFamily="18" charset="0"/>
            </a:endParaRPr>
          </a:p>
          <a:p>
            <a:pPr marL="82296" indent="0">
              <a:buNone/>
            </a:pPr>
            <a:endParaRPr lang="tr-TR" dirty="0"/>
          </a:p>
        </p:txBody>
      </p:sp>
    </p:spTree>
    <p:extLst>
      <p:ext uri="{BB962C8B-B14F-4D97-AF65-F5344CB8AC3E}">
        <p14:creationId xmlns:p14="http://schemas.microsoft.com/office/powerpoint/2010/main" val="1039707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r>
              <a:rPr lang="tr-TR" sz="3600" b="1" dirty="0" smtClean="0">
                <a:solidFill>
                  <a:schemeClr val="tx1"/>
                </a:solidFill>
                <a:latin typeface="Times New Roman" pitchFamily="18" charset="0"/>
                <a:cs typeface="Times New Roman" pitchFamily="18" charset="0"/>
              </a:rPr>
              <a:t>Çocuğunuzun/Öğrencimizin;</a:t>
            </a:r>
            <a:endParaRPr lang="tr-TR" sz="3600" b="1" dirty="0">
              <a:solidFill>
                <a:schemeClr val="tx1"/>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marL="82296" indent="0">
              <a:buNone/>
            </a:pPr>
            <a:r>
              <a:rPr lang="tr-TR" dirty="0"/>
              <a:t>Gelişim alalarında( zihinsel, bedensel, sosyal-duygusal ve dil gelişimi vb.) akranlarından faklı olduğunu düşünüyorsanız rehberlik ve araştırma merkezlerine başvurabilirsiniz.</a:t>
            </a:r>
          </a:p>
          <a:p>
            <a:pPr marL="82296" indent="0">
              <a:buNone/>
            </a:pPr>
            <a:endParaRPr lang="tr-TR" dirty="0"/>
          </a:p>
          <a:p>
            <a:pPr marL="82296" indent="0">
              <a:buNone/>
            </a:pPr>
            <a:endParaRPr lang="tr-TR" dirty="0"/>
          </a:p>
        </p:txBody>
      </p:sp>
    </p:spTree>
    <p:extLst>
      <p:ext uri="{BB962C8B-B14F-4D97-AF65-F5344CB8AC3E}">
        <p14:creationId xmlns:p14="http://schemas.microsoft.com/office/powerpoint/2010/main" val="565002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188640"/>
            <a:ext cx="7498080" cy="1228998"/>
          </a:xfrm>
        </p:spPr>
        <p:txBody>
          <a:bodyPr>
            <a:noAutofit/>
          </a:bodyPr>
          <a:lstStyle/>
          <a:p>
            <a:r>
              <a:rPr lang="tr-TR" sz="3600" b="1" dirty="0" smtClean="0">
                <a:solidFill>
                  <a:schemeClr val="tx1"/>
                </a:solidFill>
              </a:rPr>
              <a:t/>
            </a:r>
            <a:br>
              <a:rPr lang="tr-TR" sz="3600" b="1" dirty="0" smtClean="0">
                <a:solidFill>
                  <a:schemeClr val="tx1"/>
                </a:solidFill>
              </a:rPr>
            </a:br>
            <a:r>
              <a:rPr lang="tr-TR" sz="3600" b="1" dirty="0" smtClean="0">
                <a:solidFill>
                  <a:schemeClr val="tx1"/>
                </a:solidFill>
              </a:rPr>
              <a:t>Rehberlik </a:t>
            </a:r>
            <a:r>
              <a:rPr lang="tr-TR" sz="3600" b="1" dirty="0">
                <a:solidFill>
                  <a:schemeClr val="tx1"/>
                </a:solidFill>
              </a:rPr>
              <a:t>Ve Araştırma Merkezine </a:t>
            </a:r>
            <a:r>
              <a:rPr lang="tr-TR" sz="3600" b="1" dirty="0" smtClean="0">
                <a:solidFill>
                  <a:schemeClr val="tx1"/>
                </a:solidFill>
              </a:rPr>
              <a:t>Başvuru </a:t>
            </a:r>
            <a:r>
              <a:rPr lang="tr-TR" sz="3600" b="1" dirty="0">
                <a:solidFill>
                  <a:schemeClr val="tx1"/>
                </a:solidFill>
              </a:rPr>
              <a:t>Nasıldır?</a:t>
            </a:r>
            <a:br>
              <a:rPr lang="tr-TR" sz="3600" b="1" dirty="0">
                <a:solidFill>
                  <a:schemeClr val="tx1"/>
                </a:solidFill>
              </a:rPr>
            </a:br>
            <a:endParaRPr lang="tr-TR" sz="3600" b="1" dirty="0">
              <a:solidFill>
                <a:schemeClr val="tx1"/>
              </a:solidFill>
            </a:endParaRPr>
          </a:p>
        </p:txBody>
      </p:sp>
      <p:sp>
        <p:nvSpPr>
          <p:cNvPr id="3" name="İçerik Yer Tutucusu 2"/>
          <p:cNvSpPr>
            <a:spLocks noGrp="1"/>
          </p:cNvSpPr>
          <p:nvPr>
            <p:ph idx="1"/>
          </p:nvPr>
        </p:nvSpPr>
        <p:spPr/>
        <p:txBody>
          <a:bodyPr>
            <a:normAutofit/>
          </a:bodyPr>
          <a:lstStyle/>
          <a:p>
            <a:pPr marL="82296" indent="0">
              <a:buNone/>
            </a:pPr>
            <a:r>
              <a:rPr lang="tr-TR" dirty="0" smtClean="0">
                <a:latin typeface="Times New Roman" pitchFamily="18" charset="0"/>
                <a:cs typeface="Times New Roman" pitchFamily="18" charset="0"/>
              </a:rPr>
              <a:t>Rehberlik </a:t>
            </a:r>
            <a:r>
              <a:rPr lang="tr-TR" dirty="0">
                <a:latin typeface="Times New Roman" pitchFamily="18" charset="0"/>
                <a:cs typeface="Times New Roman" pitchFamily="18" charset="0"/>
              </a:rPr>
              <a:t>ve Araştırma Merkezine başvuru üç şekilde </a:t>
            </a:r>
            <a:r>
              <a:rPr lang="tr-TR" dirty="0" smtClean="0">
                <a:latin typeface="Times New Roman" pitchFamily="18" charset="0"/>
                <a:cs typeface="Times New Roman" pitchFamily="18" charset="0"/>
              </a:rPr>
              <a:t>yapılmaktadır.</a:t>
            </a:r>
            <a:endParaRPr lang="tr-TR" dirty="0">
              <a:latin typeface="Times New Roman" pitchFamily="18" charset="0"/>
              <a:cs typeface="Times New Roman" pitchFamily="18" charset="0"/>
            </a:endParaRPr>
          </a:p>
          <a:p>
            <a:pPr marL="82296" indent="0">
              <a:buNone/>
            </a:pPr>
            <a:r>
              <a:rPr lang="tr-TR" dirty="0" smtClean="0">
                <a:latin typeface="Times New Roman" pitchFamily="18" charset="0"/>
                <a:cs typeface="Times New Roman" pitchFamily="18" charset="0"/>
              </a:rPr>
              <a:t>1.Okul yönetiminin inceleme isteği, </a:t>
            </a:r>
          </a:p>
          <a:p>
            <a:pPr marL="82296" indent="0">
              <a:buNone/>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a:t>
            </a:r>
            <a:r>
              <a:rPr lang="tr-TR" sz="2400" b="1" i="1" dirty="0" smtClean="0">
                <a:latin typeface="Times New Roman" pitchFamily="18" charset="0"/>
                <a:cs typeface="Times New Roman" pitchFamily="18" charset="0"/>
              </a:rPr>
              <a:t>(</a:t>
            </a:r>
            <a:r>
              <a:rPr lang="tr-TR" sz="2400" b="1" i="1" dirty="0">
                <a:latin typeface="Times New Roman" pitchFamily="18" charset="0"/>
                <a:cs typeface="Times New Roman" pitchFamily="18" charset="0"/>
              </a:rPr>
              <a:t>Eğitsel Değerlendirme İsteği Formu ile</a:t>
            </a:r>
            <a:r>
              <a:rPr lang="tr-TR" sz="2400" b="1" i="1" dirty="0" smtClean="0">
                <a:latin typeface="Times New Roman" pitchFamily="18" charset="0"/>
                <a:cs typeface="Times New Roman" pitchFamily="18" charset="0"/>
              </a:rPr>
              <a:t>)</a:t>
            </a:r>
            <a:endParaRPr lang="tr-TR" sz="2400" b="1" i="1" dirty="0">
              <a:latin typeface="Times New Roman" pitchFamily="18" charset="0"/>
              <a:cs typeface="Times New Roman" pitchFamily="18" charset="0"/>
            </a:endParaRPr>
          </a:p>
          <a:p>
            <a:pPr marL="82296" indent="0">
              <a:buNone/>
            </a:pPr>
            <a:r>
              <a:rPr lang="tr-TR" dirty="0" smtClean="0">
                <a:latin typeface="Times New Roman" pitchFamily="18" charset="0"/>
                <a:cs typeface="Times New Roman" pitchFamily="18" charset="0"/>
              </a:rPr>
              <a:t>2. Öğrenci velisinin inceleme isteği,</a:t>
            </a:r>
          </a:p>
          <a:p>
            <a:pPr marL="82296" indent="0">
              <a:buNone/>
            </a:pPr>
            <a:r>
              <a:rPr lang="tr-TR" dirty="0" smtClean="0">
                <a:latin typeface="Times New Roman" pitchFamily="18" charset="0"/>
                <a:cs typeface="Times New Roman" pitchFamily="18" charset="0"/>
              </a:rPr>
              <a:t>3</a:t>
            </a:r>
            <a:r>
              <a:rPr lang="tr-TR" dirty="0">
                <a:latin typeface="Times New Roman" pitchFamily="18" charset="0"/>
                <a:cs typeface="Times New Roman" pitchFamily="18" charset="0"/>
              </a:rPr>
              <a:t>. Zihinsel engeli olmayan 18 yaşından büyük bireyin kendi </a:t>
            </a:r>
            <a:r>
              <a:rPr lang="tr-TR" dirty="0" smtClean="0">
                <a:latin typeface="Times New Roman" pitchFamily="18" charset="0"/>
                <a:cs typeface="Times New Roman" pitchFamily="18" charset="0"/>
              </a:rPr>
              <a:t>isteği </a:t>
            </a:r>
            <a:r>
              <a:rPr lang="tr-TR" sz="2000" b="1" dirty="0" smtClean="0">
                <a:latin typeface="Times New Roman" pitchFamily="18" charset="0"/>
                <a:cs typeface="Times New Roman" pitchFamily="18" charset="0"/>
              </a:rPr>
              <a:t>(</a:t>
            </a:r>
            <a:r>
              <a:rPr lang="tr-TR" sz="2000" b="1" dirty="0">
                <a:latin typeface="Times New Roman" pitchFamily="18" charset="0"/>
                <a:cs typeface="Times New Roman" pitchFamily="18" charset="0"/>
              </a:rPr>
              <a:t>Destek </a:t>
            </a:r>
            <a:r>
              <a:rPr lang="tr-TR" sz="2000" b="1" dirty="0" smtClean="0">
                <a:latin typeface="Times New Roman" pitchFamily="18" charset="0"/>
                <a:cs typeface="Times New Roman" pitchFamily="18" charset="0"/>
              </a:rPr>
              <a:t>Eğitim İsteği)</a:t>
            </a:r>
            <a:endParaRPr lang="tr-T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27012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5656" y="116632"/>
            <a:ext cx="7498080" cy="1296144"/>
          </a:xfrm>
        </p:spPr>
        <p:txBody>
          <a:bodyPr>
            <a:noAutofit/>
          </a:bodyPr>
          <a:lstStyle/>
          <a:p>
            <a:r>
              <a:rPr lang="tr-TR" sz="2700" b="1" dirty="0">
                <a:solidFill>
                  <a:schemeClr val="tx1"/>
                </a:solidFill>
              </a:rPr>
              <a:t>RAM’lardan Nasıl Randevu Alabiliriz</a:t>
            </a:r>
            <a:r>
              <a:rPr lang="tr-TR" sz="2700" b="1" dirty="0" smtClean="0">
                <a:solidFill>
                  <a:schemeClr val="tx1"/>
                </a:solidFill>
              </a:rPr>
              <a:t>?</a:t>
            </a:r>
            <a:r>
              <a:rPr lang="tr-TR" sz="2700" dirty="0"/>
              <a:t> </a:t>
            </a:r>
            <a:r>
              <a:rPr lang="tr-TR" sz="2700" dirty="0" smtClean="0"/>
              <a:t/>
            </a:r>
            <a:br>
              <a:rPr lang="tr-TR" sz="2700" dirty="0" smtClean="0"/>
            </a:br>
            <a:r>
              <a:rPr lang="tr-TR" sz="2700" b="1" dirty="0" smtClean="0">
                <a:solidFill>
                  <a:schemeClr val="tx1"/>
                </a:solidFill>
              </a:rPr>
              <a:t>Veli</a:t>
            </a:r>
            <a:r>
              <a:rPr lang="tr-TR" sz="2700" dirty="0" smtClean="0"/>
              <a:t> </a:t>
            </a:r>
            <a:r>
              <a:rPr lang="tr-TR" sz="2700" b="1" dirty="0">
                <a:solidFill>
                  <a:schemeClr val="tx1"/>
                </a:solidFill>
                <a:latin typeface="Times New Roman" pitchFamily="18" charset="0"/>
                <a:cs typeface="Times New Roman" pitchFamily="18" charset="0"/>
              </a:rPr>
              <a:t>İlk Kez RAM’dan Randevu Alacaksa;</a:t>
            </a:r>
            <a:br>
              <a:rPr lang="tr-TR" sz="2700" b="1" dirty="0">
                <a:solidFill>
                  <a:schemeClr val="tx1"/>
                </a:solidFill>
                <a:latin typeface="Times New Roman" pitchFamily="18" charset="0"/>
                <a:cs typeface="Times New Roman" pitchFamily="18" charset="0"/>
              </a:rPr>
            </a:br>
            <a:r>
              <a:rPr lang="tr-TR" sz="2700" b="1" dirty="0" smtClean="0">
                <a:solidFill>
                  <a:schemeClr val="tx1"/>
                </a:solidFill>
                <a:latin typeface="Times New Roman" pitchFamily="18" charset="0"/>
                <a:cs typeface="Times New Roman" pitchFamily="18" charset="0"/>
              </a:rPr>
              <a:t>     (</a:t>
            </a:r>
            <a:r>
              <a:rPr lang="tr-TR" sz="2700" b="1" dirty="0">
                <a:solidFill>
                  <a:schemeClr val="tx1"/>
                </a:solidFill>
                <a:latin typeface="Times New Roman" pitchFamily="18" charset="0"/>
                <a:cs typeface="Times New Roman" pitchFamily="18" charset="0"/>
              </a:rPr>
              <a:t>öğrenci  okula kayıtlı ise) </a:t>
            </a:r>
          </a:p>
        </p:txBody>
      </p:sp>
      <p:sp>
        <p:nvSpPr>
          <p:cNvPr id="3" name="İçerik Yer Tutucusu 2"/>
          <p:cNvSpPr>
            <a:spLocks noGrp="1"/>
          </p:cNvSpPr>
          <p:nvPr>
            <p:ph idx="1"/>
          </p:nvPr>
        </p:nvSpPr>
        <p:spPr>
          <a:xfrm>
            <a:off x="1259632" y="1484784"/>
            <a:ext cx="7674056" cy="4763616"/>
          </a:xfrm>
        </p:spPr>
        <p:txBody>
          <a:bodyPr>
            <a:normAutofit fontScale="70000" lnSpcReduction="20000"/>
          </a:bodyPr>
          <a:lstStyle/>
          <a:p>
            <a:pPr marL="82296" indent="0" algn="just">
              <a:buNone/>
            </a:pPr>
            <a:r>
              <a:rPr lang="tr-TR" dirty="0" smtClean="0">
                <a:latin typeface="Times New Roman" pitchFamily="18" charset="0"/>
                <a:cs typeface="Times New Roman" pitchFamily="18" charset="0"/>
              </a:rPr>
              <a:t>a</a:t>
            </a:r>
            <a:r>
              <a:rPr lang="tr-TR" dirty="0">
                <a:latin typeface="Times New Roman" pitchFamily="18" charset="0"/>
                <a:cs typeface="Times New Roman" pitchFamily="18" charset="0"/>
              </a:rPr>
              <a:t>) Bireyin devam ettiği okul tarafından hazırlanarak kapalı zarf içerisinde veliye teslim edilen «Eğitsel Değerlendirme İsteği Formu», </a:t>
            </a:r>
          </a:p>
          <a:p>
            <a:pPr marL="82296" indent="0" algn="just">
              <a:buNone/>
            </a:pPr>
            <a:r>
              <a:rPr lang="tr-TR" dirty="0">
                <a:latin typeface="Times New Roman" pitchFamily="18" charset="0"/>
                <a:cs typeface="Times New Roman" pitchFamily="18" charset="0"/>
              </a:rPr>
              <a:t>b) Hizmet alacak bireyin kimlik </a:t>
            </a:r>
            <a:r>
              <a:rPr lang="tr-TR" dirty="0" smtClean="0">
                <a:latin typeface="Times New Roman" pitchFamily="18" charset="0"/>
                <a:cs typeface="Times New Roman" pitchFamily="18" charset="0"/>
              </a:rPr>
              <a:t>fotokopisi,</a:t>
            </a:r>
          </a:p>
          <a:p>
            <a:pPr marL="82296" indent="0" algn="just">
              <a:buNone/>
            </a:pPr>
            <a:r>
              <a:rPr lang="tr-TR" dirty="0" smtClean="0">
                <a:latin typeface="Times New Roman" pitchFamily="18" charset="0"/>
                <a:cs typeface="Times New Roman" pitchFamily="18" charset="0"/>
              </a:rPr>
              <a:t>c) Hizmet alacak bireyin velisinin kimlik fotokopisi </a:t>
            </a:r>
          </a:p>
          <a:p>
            <a:pPr marL="82296" indent="0" algn="just">
              <a:buNone/>
            </a:pPr>
            <a:r>
              <a:rPr lang="tr-TR" dirty="0" smtClean="0">
                <a:latin typeface="Times New Roman" pitchFamily="18" charset="0"/>
                <a:cs typeface="Times New Roman" pitchFamily="18" charset="0"/>
              </a:rPr>
              <a:t>d</a:t>
            </a:r>
            <a:r>
              <a:rPr lang="tr-TR" dirty="0">
                <a:latin typeface="Times New Roman" pitchFamily="18" charset="0"/>
                <a:cs typeface="Times New Roman" pitchFamily="18" charset="0"/>
              </a:rPr>
              <a:t>) Hizmet alacak bireye ait son 6 ay içerisinde çekilmiş 4 adet vesikalık fotoğraf ile birlikte velisinin mesai saatleri içerisinde </a:t>
            </a:r>
            <a:r>
              <a:rPr lang="tr-TR" dirty="0" smtClean="0">
                <a:latin typeface="Times New Roman" pitchFamily="18" charset="0"/>
                <a:cs typeface="Times New Roman" pitchFamily="18" charset="0"/>
              </a:rPr>
              <a:t>RAM’a gelerek </a:t>
            </a:r>
            <a:r>
              <a:rPr lang="tr-TR" dirty="0">
                <a:latin typeface="Times New Roman" pitchFamily="18" charset="0"/>
                <a:cs typeface="Times New Roman" pitchFamily="18" charset="0"/>
              </a:rPr>
              <a:t>değerlendirme için randevu talep etmesi gerekmektedir.(Randevu almaya gelirken sadece ebeveynin gelmesi yeterlidir) </a:t>
            </a:r>
          </a:p>
          <a:p>
            <a:pPr marL="82296" indent="0" algn="just">
              <a:buNone/>
            </a:pPr>
            <a:r>
              <a:rPr lang="tr-TR" b="1" dirty="0">
                <a:latin typeface="Times New Roman" pitchFamily="18" charset="0"/>
                <a:cs typeface="Times New Roman" pitchFamily="18" charset="0"/>
              </a:rPr>
              <a:t>Birey daha önce RAM’dan yararlanmışsa; </a:t>
            </a:r>
          </a:p>
          <a:p>
            <a:pPr marL="82296" indent="0" algn="just">
              <a:buNone/>
            </a:pPr>
            <a:r>
              <a:rPr lang="tr-TR" dirty="0" smtClean="0">
                <a:latin typeface="Times New Roman" pitchFamily="18" charset="0"/>
                <a:cs typeface="Times New Roman" pitchFamily="18" charset="0"/>
              </a:rPr>
              <a:t>Veli  </a:t>
            </a:r>
            <a:r>
              <a:rPr lang="tr-TR" dirty="0">
                <a:latin typeface="Times New Roman" pitchFamily="18" charset="0"/>
                <a:cs typeface="Times New Roman" pitchFamily="18" charset="0"/>
              </a:rPr>
              <a:t>kuruma </a:t>
            </a:r>
            <a:r>
              <a:rPr lang="tr-TR" dirty="0" smtClean="0">
                <a:latin typeface="Times New Roman" pitchFamily="18" charset="0"/>
                <a:cs typeface="Times New Roman" pitchFamily="18" charset="0"/>
              </a:rPr>
              <a:t>Gelmeden </a:t>
            </a:r>
            <a:r>
              <a:rPr lang="tr-TR" b="1" i="1" dirty="0" smtClean="0">
                <a:latin typeface="Times New Roman" pitchFamily="18" charset="0"/>
                <a:cs typeface="Times New Roman" pitchFamily="18" charset="0"/>
              </a:rPr>
              <a:t>https</a:t>
            </a:r>
            <a:r>
              <a:rPr lang="tr-TR" b="1" i="1" dirty="0">
                <a:latin typeface="Times New Roman" pitchFamily="18" charset="0"/>
                <a:cs typeface="Times New Roman" pitchFamily="18" charset="0"/>
              </a:rPr>
              <a:t>://ramdevu.meb.gov.tr/ </a:t>
            </a:r>
            <a:r>
              <a:rPr lang="tr-TR" dirty="0">
                <a:latin typeface="Times New Roman" pitchFamily="18" charset="0"/>
                <a:cs typeface="Times New Roman" pitchFamily="18" charset="0"/>
              </a:rPr>
              <a:t>internet adresi üzerinden</a:t>
            </a:r>
            <a:r>
              <a:rPr lang="tr-TR" dirty="0" smtClean="0">
                <a:latin typeface="Times New Roman" pitchFamily="18" charset="0"/>
                <a:cs typeface="Times New Roman" pitchFamily="18" charset="0"/>
              </a:rPr>
              <a:t>,</a:t>
            </a:r>
          </a:p>
          <a:p>
            <a:pPr marL="82296" indent="0" algn="just">
              <a:buNone/>
            </a:pPr>
            <a:r>
              <a:rPr lang="tr-TR" dirty="0" smtClean="0">
                <a:latin typeface="Times New Roman" pitchFamily="18" charset="0"/>
                <a:cs typeface="Times New Roman" pitchFamily="18" charset="0"/>
              </a:rPr>
              <a:t>Randevuya </a:t>
            </a:r>
            <a:r>
              <a:rPr lang="tr-TR" dirty="0">
                <a:latin typeface="Times New Roman" pitchFamily="18" charset="0"/>
                <a:cs typeface="Times New Roman" pitchFamily="18" charset="0"/>
              </a:rPr>
              <a:t>gelirken yanında getirmesi gereken evraklar randevu fişinde </a:t>
            </a:r>
            <a:r>
              <a:rPr lang="tr-TR" dirty="0" smtClean="0">
                <a:latin typeface="Times New Roman" pitchFamily="18" charset="0"/>
                <a:cs typeface="Times New Roman" pitchFamily="18" charset="0"/>
              </a:rPr>
              <a:t>belirtilmektedir.</a:t>
            </a:r>
            <a:endParaRPr lang="tr-TR" dirty="0">
              <a:latin typeface="Times New Roman" pitchFamily="18" charset="0"/>
              <a:cs typeface="Times New Roman" pitchFamily="18" charset="0"/>
            </a:endParaRPr>
          </a:p>
          <a:p>
            <a:pPr marL="82296" indent="0" algn="just">
              <a:buNone/>
            </a:pPr>
            <a:endParaRPr lang="tr-TR" dirty="0">
              <a:latin typeface="Times New Roman" pitchFamily="18" charset="0"/>
              <a:cs typeface="Times New Roman" pitchFamily="18" charset="0"/>
            </a:endParaRPr>
          </a:p>
          <a:p>
            <a:pPr marL="82296"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670205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b="1" dirty="0">
                <a:solidFill>
                  <a:prstClr val="black"/>
                </a:solidFill>
                <a:latin typeface="Times New Roman" pitchFamily="18" charset="0"/>
                <a:cs typeface="Times New Roman" pitchFamily="18" charset="0"/>
              </a:rPr>
              <a:t>Yeniden incelemelerde veliler tarafından Merkezimizden alınan randevularda; </a:t>
            </a:r>
            <a:endParaRPr lang="tr-TR" dirty="0"/>
          </a:p>
        </p:txBody>
      </p:sp>
      <p:sp>
        <p:nvSpPr>
          <p:cNvPr id="3" name="İçerik Yer Tutucusu 2"/>
          <p:cNvSpPr>
            <a:spLocks noGrp="1"/>
          </p:cNvSpPr>
          <p:nvPr>
            <p:ph idx="1"/>
          </p:nvPr>
        </p:nvSpPr>
        <p:spPr/>
        <p:txBody>
          <a:bodyPr/>
          <a:lstStyle/>
          <a:p>
            <a:pPr marL="82296" lvl="0" indent="0" algn="just">
              <a:buClr>
                <a:srgbClr val="3891A7"/>
              </a:buClr>
              <a:buNone/>
            </a:pPr>
            <a:r>
              <a:rPr lang="tr-TR" sz="2400" dirty="0">
                <a:solidFill>
                  <a:prstClr val="black"/>
                </a:solidFill>
                <a:latin typeface="Times New Roman" pitchFamily="18" charset="0"/>
                <a:cs typeface="Times New Roman" pitchFamily="18" charset="0"/>
              </a:rPr>
              <a:t>Milli Eğitim Bakanlığı randevu (RAMDEVU) sistemi yoluyla okula/kuruma kayıtlı öğrenciler için veliler tarafından yeniden incelemelerde Merkezimizden alınan randevularda ise okullarımızın e-posta adreslerine çağrı gönderilmektedir. Okullarımızın resmi e-posta adreslerine gönderilen çağrılar doğrultusunda da </a:t>
            </a:r>
            <a:r>
              <a:rPr lang="tr-TR" sz="2400" b="1" i="1" dirty="0">
                <a:solidFill>
                  <a:prstClr val="black"/>
                </a:solidFill>
                <a:latin typeface="Times New Roman" pitchFamily="18" charset="0"/>
                <a:cs typeface="Times New Roman" pitchFamily="18" charset="0"/>
              </a:rPr>
              <a:t>“Eğitsel Değerlendirme İsteği Formu" (Yeniden İnceleme) </a:t>
            </a:r>
            <a:r>
              <a:rPr lang="tr-TR" sz="2400" dirty="0">
                <a:solidFill>
                  <a:prstClr val="black"/>
                </a:solidFill>
                <a:latin typeface="Times New Roman" pitchFamily="18" charset="0"/>
                <a:cs typeface="Times New Roman" pitchFamily="18" charset="0"/>
              </a:rPr>
              <a:t>doldurulması gerekmektedir. </a:t>
            </a:r>
          </a:p>
          <a:p>
            <a:pPr marL="82296" indent="0">
              <a:buNone/>
            </a:pPr>
            <a:endParaRPr lang="tr-TR" dirty="0"/>
          </a:p>
        </p:txBody>
      </p:sp>
    </p:spTree>
    <p:extLst>
      <p:ext uri="{BB962C8B-B14F-4D97-AF65-F5344CB8AC3E}">
        <p14:creationId xmlns:p14="http://schemas.microsoft.com/office/powerpoint/2010/main" val="37201602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1367</TotalTime>
  <Words>3129</Words>
  <Application>Microsoft Office PowerPoint</Application>
  <PresentationFormat>Ekran Gösterisi (4:3)</PresentationFormat>
  <Paragraphs>240</Paragraphs>
  <Slides>57</Slides>
  <Notes>0</Notes>
  <HiddenSlides>0</HiddenSlides>
  <MMClips>0</MMClips>
  <ScaleCrop>false</ScaleCrop>
  <HeadingPairs>
    <vt:vector size="4" baseType="variant">
      <vt:variant>
        <vt:lpstr>Tema</vt:lpstr>
      </vt:variant>
      <vt:variant>
        <vt:i4>1</vt:i4>
      </vt:variant>
      <vt:variant>
        <vt:lpstr>Slayt Başlıkları</vt:lpstr>
      </vt:variant>
      <vt:variant>
        <vt:i4>57</vt:i4>
      </vt:variant>
    </vt:vector>
  </HeadingPairs>
  <TitlesOfParts>
    <vt:vector size="58" baseType="lpstr">
      <vt:lpstr>Gündönümü</vt:lpstr>
      <vt:lpstr>PowerPoint Sunusu</vt:lpstr>
      <vt:lpstr>Rehberlik ve Araştırma Merkezi Nedir?</vt:lpstr>
      <vt:lpstr>Rehberlik ve araştırma merkezleri;</vt:lpstr>
      <vt:lpstr>Özel Eğitim Hizmetleri Bölümü</vt:lpstr>
      <vt:lpstr>PowerPoint Sunusu</vt:lpstr>
      <vt:lpstr> Çocuğunuzun/Öğrencimizin;</vt:lpstr>
      <vt:lpstr> Rehberlik Ve Araştırma Merkezine Başvuru Nasıldır? </vt:lpstr>
      <vt:lpstr>RAM’lardan Nasıl Randevu Alabiliriz?  Veli İlk Kez RAM’dan Randevu Alacaksa;      (öğrenci  okula kayıtlı ise) </vt:lpstr>
      <vt:lpstr>Yeniden incelemelerde veliler tarafından Merkezimizden alınan randevularda; </vt:lpstr>
      <vt:lpstr>Okul yönetiminin inceleme isteği</vt:lpstr>
      <vt:lpstr>RAM’A GELİRKEN VELİNİN GETİRMESİ GEREKEN EVRAKLAR </vt:lpstr>
      <vt:lpstr>Eğitsel Değerlendirme veya Bireysel Gelişim Raporları Veli Her İstediğinde Verilmeli Mi Öğretmen Doldurmak Zorunda Mı? Bunun Yasal Bir Dayanağı Var mı?</vt:lpstr>
      <vt:lpstr>Destek Eğitim İçin İstenilen Formlar;  (Eğitsel Değerlendirme / Bireysel Gelişim Raporları) Okul Tarafından Kime Verilmelidir?</vt:lpstr>
      <vt:lpstr>RAM’da Yapılacak Değerlendirmeye Öğrenciyi Başkası Getirebilir mi?</vt:lpstr>
      <vt:lpstr>EĞİTSEL DEĞERLENDİRME SÜRECİ</vt:lpstr>
      <vt:lpstr>PowerPoint Sunusu</vt:lpstr>
      <vt:lpstr>PowerPoint Sunusu</vt:lpstr>
      <vt:lpstr>Okullardaki Yabancı Uyruklu Bireylerin İncelemesi RAM’larda Yapılabilir mi?</vt:lpstr>
      <vt:lpstr>E-okul Sisteminde Öğrenci İle İlgili Sistem Uyarı Veriyorsa (RAM rapor sınıf kademesi ile e-okul sınıfı kademesi farklıdır.) Ne Yapılmalıdır?</vt:lpstr>
      <vt:lpstr>Özel Eğitim de Erken Çocukluk Eğitimi nedir?</vt:lpstr>
      <vt:lpstr>Özel Eğitim Gerektiren Bireylerin Okul Öncesi Eğitimi Zorunlu mudur?</vt:lpstr>
      <vt:lpstr>Yasal  Düzenlemeler</vt:lpstr>
      <vt:lpstr>İlkokula Kayıt Yaşı Nedir?</vt:lpstr>
      <vt:lpstr>PowerPoint Sunusu</vt:lpstr>
      <vt:lpstr>1.Sınıfta Kayıt Erteleme Nasıl Olur?</vt:lpstr>
      <vt:lpstr>Tam Zamanlı Kaynaştırma Nedir?</vt:lpstr>
      <vt:lpstr>Destek Eğitim Odası Nedir? Okullarda Destek Eğitim Odası Açmak Zorunlu mudur?</vt:lpstr>
      <vt:lpstr>Destek Eğitim Odasında Kimler Eğitim Görebilir?</vt:lpstr>
      <vt:lpstr>Destek Eğitim Odasında Hangi Öğretmenler Görev Alabilir? </vt:lpstr>
      <vt:lpstr>Destek Eğitim Odasına:                     2015/5 Sayılı Genelge’nin g) bendine göre: </vt:lpstr>
      <vt:lpstr>  Evde eğitim nedir?   </vt:lpstr>
      <vt:lpstr>Evde Eğitim Hizmeti için başvuru yaparken istenen belgeler nelerdir? </vt:lpstr>
      <vt:lpstr>Evde Eğitim Hizmeti için randevuya gelinirken istenen belgeler nelerdir? </vt:lpstr>
      <vt:lpstr>Evde Eğitimde Öğretmen Görevlendirme Nasıl Olur?</vt:lpstr>
      <vt:lpstr>Hastanede Eğitim Hizmeti Nedir? </vt:lpstr>
      <vt:lpstr>Hastane Eğitiminde  Öğretmen Görevlendirme Nasıl Olur?</vt:lpstr>
      <vt:lpstr>Bilim ve sanat merkezi (BİLSEM) nedir?</vt:lpstr>
      <vt:lpstr>BİLSEM'lere öğrenci seçimi nasıl yapılmaktadır?</vt:lpstr>
      <vt:lpstr>  Bilsem takvimi dışında Ramlarda tanılanan üstün yetenekli öğrenciler Bilsemlere kayıt hakkı kazanırlar mı?</vt:lpstr>
      <vt:lpstr>Okulumuzda Bir Öğrencinin Üstün  Yetenekli olduğunu düşünüyorum. Öğrencinin Özel Yetenekli Birey Kaynaştırma Eğitimine Alınması İçin Ne Yapılmalıdır?</vt:lpstr>
      <vt:lpstr>BİLSEM'e Gitme İmkânı Olmayan Öğrencilere Yönelik Uygulamalar nelerdir? </vt:lpstr>
      <vt:lpstr>Özel Eğitime İhtiyacı Olan Öğrenci Hangi Derslerden Muaf  Tutulabilir?</vt:lpstr>
      <vt:lpstr>Resmi Tedbir Kararı Nedir?</vt:lpstr>
      <vt:lpstr>Destek Eğitim Raporu Nedir?</vt:lpstr>
      <vt:lpstr>Sadece ‘Dikkat Eksikliği ve Hiperaktivite Bozukluğu – Dil ve Konuşma Güçlüğü - Özel Öğrenme  Güçlüğü - Bedensel Yetersizliği’ olan öğrenciler hangi okul/sınıfa yönlendirilir? </vt:lpstr>
      <vt:lpstr> Süreğen Hastalığı Olan Öğrencilere Kaynaştırma kararı Alınabilir Mi? </vt:lpstr>
      <vt:lpstr>Öğrencinin Sınıf İçerisinde Davranış Sorunları Var ama Ram Raporunda Normal Yazıyor. Hangi Durumlarda Normal Kararı Alıyorsunuz? </vt:lpstr>
      <vt:lpstr>Özel Eğitim Sınıflarında Hangi Yetersizliği Olan Öğrenciler Öğrenim Görür?</vt:lpstr>
      <vt:lpstr>Tıbbi Tanı olmadan RAM Eğitsel Tanı koyabilir mi?</vt:lpstr>
      <vt:lpstr>Sağlık Kurulu Gerektiren                   Tanılar Nelerdir? </vt:lpstr>
      <vt:lpstr>Alınan Eğitim Tedbir Kararı (kaynaştırma, özel eğitim sınıfı/okulu) Ne Kadar Geçerlidir?</vt:lpstr>
      <vt:lpstr>RAM tarafından çıkartılan rapor nasıl kaldırılır?</vt:lpstr>
      <vt:lpstr>RAM’dan Alınan Karara İtiraz Süreleri Nedir?</vt:lpstr>
      <vt:lpstr>       Sınav Tedbiri Nedir?  </vt:lpstr>
      <vt:lpstr>Özel Eğitim Sınıfları Öğretim Programları </vt:lpstr>
      <vt:lpstr>Devam-devamsızlık ve ilişik kesme </vt:lpstr>
      <vt:lpstr>2023 Bolu RAM Eğitim Vizyonumuz;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Rehberlik</cp:lastModifiedBy>
  <cp:revision>284</cp:revision>
  <dcterms:created xsi:type="dcterms:W3CDTF">2022-02-08T12:57:20Z</dcterms:created>
  <dcterms:modified xsi:type="dcterms:W3CDTF">2022-03-16T11:06:50Z</dcterms:modified>
</cp:coreProperties>
</file>